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2"/>
  </p:notesMasterIdLst>
  <p:sldIdLst>
    <p:sldId id="256" r:id="rId2"/>
    <p:sldId id="345" r:id="rId3"/>
    <p:sldId id="300" r:id="rId4"/>
    <p:sldId id="323" r:id="rId5"/>
    <p:sldId id="302" r:id="rId6"/>
    <p:sldId id="303" r:id="rId7"/>
    <p:sldId id="304" r:id="rId8"/>
    <p:sldId id="305" r:id="rId9"/>
    <p:sldId id="306" r:id="rId10"/>
    <p:sldId id="307" r:id="rId11"/>
    <p:sldId id="324" r:id="rId12"/>
    <p:sldId id="325" r:id="rId13"/>
    <p:sldId id="326" r:id="rId14"/>
    <p:sldId id="327" r:id="rId15"/>
    <p:sldId id="328" r:id="rId16"/>
    <p:sldId id="329" r:id="rId17"/>
    <p:sldId id="564" r:id="rId18"/>
    <p:sldId id="330" r:id="rId19"/>
    <p:sldId id="331" r:id="rId20"/>
    <p:sldId id="258" r:id="rId21"/>
    <p:sldId id="259" r:id="rId22"/>
    <p:sldId id="260" r:id="rId23"/>
    <p:sldId id="261" r:id="rId24"/>
    <p:sldId id="347" r:id="rId25"/>
    <p:sldId id="262" r:id="rId26"/>
    <p:sldId id="521" r:id="rId27"/>
    <p:sldId id="563" r:id="rId28"/>
    <p:sldId id="263" r:id="rId29"/>
    <p:sldId id="309" r:id="rId30"/>
    <p:sldId id="310" r:id="rId31"/>
    <p:sldId id="311" r:id="rId32"/>
    <p:sldId id="265" r:id="rId33"/>
    <p:sldId id="346" r:id="rId34"/>
    <p:sldId id="267" r:id="rId35"/>
    <p:sldId id="312" r:id="rId36"/>
    <p:sldId id="266" r:id="rId37"/>
    <p:sldId id="268" r:id="rId38"/>
    <p:sldId id="269" r:id="rId39"/>
    <p:sldId id="270" r:id="rId40"/>
    <p:sldId id="271" r:id="rId41"/>
    <p:sldId id="272" r:id="rId42"/>
    <p:sldId id="314" r:id="rId43"/>
    <p:sldId id="273" r:id="rId44"/>
    <p:sldId id="348" r:id="rId45"/>
    <p:sldId id="274" r:id="rId46"/>
    <p:sldId id="275" r:id="rId47"/>
    <p:sldId id="276" r:id="rId48"/>
    <p:sldId id="277" r:id="rId49"/>
    <p:sldId id="278" r:id="rId50"/>
    <p:sldId id="332" r:id="rId51"/>
    <p:sldId id="333" r:id="rId52"/>
    <p:sldId id="334" r:id="rId53"/>
    <p:sldId id="335" r:id="rId54"/>
    <p:sldId id="279" r:id="rId55"/>
    <p:sldId id="336" r:id="rId56"/>
    <p:sldId id="337" r:id="rId57"/>
    <p:sldId id="338" r:id="rId58"/>
    <p:sldId id="339" r:id="rId59"/>
    <p:sldId id="340" r:id="rId60"/>
    <p:sldId id="341" r:id="rId61"/>
    <p:sldId id="287" r:id="rId62"/>
    <p:sldId id="293" r:id="rId63"/>
    <p:sldId id="342" r:id="rId64"/>
    <p:sldId id="294" r:id="rId65"/>
    <p:sldId id="295" r:id="rId66"/>
    <p:sldId id="296" r:id="rId67"/>
    <p:sldId id="297" r:id="rId68"/>
    <p:sldId id="298" r:id="rId69"/>
    <p:sldId id="343" r:id="rId70"/>
    <p:sldId id="344" r:id="rId7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D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45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2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tiff>
</file>

<file path=ppt/media/image3.gif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003B92-839E-6C41-B064-9EDEC267FF3E}" type="datetimeFigureOut">
              <a:rPr lang="en-US" smtClean="0"/>
              <a:t>3/1/21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FCDC20-8544-5342-A4A1-6840E3479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697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568415F-E4C2-4822-8258-FAF0CB8F716E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805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4D759-DC06-1446-A9C6-45C80C04F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6BE66D-5D0E-7C4C-B391-2EE40EC84B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848ACA-F056-6747-B3C1-4604EF21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D18A8-637D-E441-B367-1DD3FA95E8E2}" type="datetimeFigureOut">
              <a:rPr lang="en-US" smtClean="0"/>
              <a:t>3/1/21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97BAA-2A69-254B-8E27-543ADC969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2666E-953E-994A-9F85-5A0D43984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33758-5C82-9D4C-8FA0-BE7C2FEFA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458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A082D-8400-594C-883B-5FD1068F6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29C9C8-6900-484F-A767-C52FB06CE2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E24CB3-AB25-0D4F-A8EB-DB64F160E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D18A8-637D-E441-B367-1DD3FA95E8E2}" type="datetimeFigureOut">
              <a:rPr lang="en-US" smtClean="0"/>
              <a:t>3/1/21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5A7CD-58D4-114B-AA3D-B17B9F42F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E6A58-2CDE-B24D-BB96-DC0EC20CE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33758-5C82-9D4C-8FA0-BE7C2FEFA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794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26A813-0DA3-1B4C-A5A1-73E0CA97F2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922D73-87B1-EF4B-8C68-03E4D9EF7C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6F376-69EB-9C4D-B07F-3E62AE64D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D18A8-637D-E441-B367-1DD3FA95E8E2}" type="datetimeFigureOut">
              <a:rPr lang="en-US" smtClean="0"/>
              <a:t>3/1/21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922610-BF9B-9049-9C89-EF3F858DC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233425-A57A-9546-988B-F69711BE5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33758-5C82-9D4C-8FA0-BE7C2FEFA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8811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09600"/>
            <a:ext cx="103632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914400" y="1981200"/>
            <a:ext cx="10363200" cy="41148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14400" y="6248400"/>
            <a:ext cx="2540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>
              <a:solidFill>
                <a:schemeClr val="tx1"/>
              </a:solidFill>
              <a:effectLst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CIS 564</a:t>
            </a:r>
            <a:endParaRPr lang="en-US" altLang="en-US"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68472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D4C53-F298-F04B-9943-5659BEC9B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C6FDF-EE8C-0D4E-9DA2-DDEA7B636B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C1A35-903B-4A4E-9195-5B1AA87ED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D18A8-637D-E441-B367-1DD3FA95E8E2}" type="datetimeFigureOut">
              <a:rPr lang="en-US" smtClean="0"/>
              <a:t>3/1/21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268E0-63B1-794F-9B0A-3CF2F6EF8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2ABE7-38C6-344F-BCE1-B3CF89F44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33758-5C82-9D4C-8FA0-BE7C2FEFA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4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EFB2F-2EF9-7345-A1AC-B4A44ADE8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E7FDCD-C461-6F41-B87D-3DB1C0A30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592B45-01C2-E847-825F-5CCD34640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D18A8-637D-E441-B367-1DD3FA95E8E2}" type="datetimeFigureOut">
              <a:rPr lang="en-US" smtClean="0"/>
              <a:t>3/1/21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EAFAAB-9715-CE4C-A5D5-D9F0BB3F3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D039BD-7F37-4E41-BCAE-861F9A4E9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33758-5C82-9D4C-8FA0-BE7C2FEFA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550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EBB7F-34E9-1D4B-8BCB-43C813915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F5E4E-CB66-F84C-9317-A591FA565B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5938E4-4BC3-AD4D-B514-8727C1A5A3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464844-F868-344B-8D21-5BE5AC9CB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D18A8-637D-E441-B367-1DD3FA95E8E2}" type="datetimeFigureOut">
              <a:rPr lang="en-US" smtClean="0"/>
              <a:t>3/1/21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D66BA5-BF7A-A14A-A89A-C6A76D520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F3E8BC-79AC-5A40-A06D-2E249EAA8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33758-5C82-9D4C-8FA0-BE7C2FEFA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32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3BB29-600C-F745-90A4-C693E15FE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6B071-91E6-F242-B16A-7E0BB952D1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C56C0A-27B1-D64C-BCF5-1E6B30865F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25B23B-F280-9D40-8839-271FBED503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75C6D4-8E14-9045-8527-9B0043A23F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B6B0C7-3C3D-5F43-959D-A496FF36E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D18A8-637D-E441-B367-1DD3FA95E8E2}" type="datetimeFigureOut">
              <a:rPr lang="en-US" smtClean="0"/>
              <a:t>3/1/21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6B3D35-6751-CF4F-A786-CA641AC87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D292DF-FB87-A84C-8088-B0BB5E47E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33758-5C82-9D4C-8FA0-BE7C2FEFA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470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475AA-686F-B946-AD88-D5A9CD0A8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E8B288-6717-D046-9806-18331ECCE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D18A8-637D-E441-B367-1DD3FA95E8E2}" type="datetimeFigureOut">
              <a:rPr lang="en-US" smtClean="0"/>
              <a:t>3/1/21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66B29-D418-2E46-B2E5-998424B3D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C7478E-6F2C-C543-BAFD-8C322AC25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33758-5C82-9D4C-8FA0-BE7C2FEFA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442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06E30D-706D-834F-B2CF-32BB428EC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D18A8-637D-E441-B367-1DD3FA95E8E2}" type="datetimeFigureOut">
              <a:rPr lang="en-US" smtClean="0"/>
              <a:t>3/1/21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AF6D0E-294C-9C4F-837F-74B6A27E8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1E7CAC-8BC8-024B-9C0F-2F16AF22C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33758-5C82-9D4C-8FA0-BE7C2FEFA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887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67AA3-0A95-2A45-9563-11DC83623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965663-4C53-1C42-9B38-3A2E931E3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896502-462C-E843-9CE8-11C186AE3E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12418E-2799-304A-A44C-6C43025BD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D18A8-637D-E441-B367-1DD3FA95E8E2}" type="datetimeFigureOut">
              <a:rPr lang="en-US" smtClean="0"/>
              <a:t>3/1/21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E8A40D-2343-8049-805F-02C54787E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3C5BFB-932D-D041-9610-298552978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33758-5C82-9D4C-8FA0-BE7C2FEFA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558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30218-F6C1-A849-A324-9D3DF1572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6F8A6C-715F-7D4A-98FA-FF5D179456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704359-4B7D-3949-8E5A-763913F0FE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D6D3F8-51FB-1E4C-A09D-80D839DFD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D18A8-637D-E441-B367-1DD3FA95E8E2}" type="datetimeFigureOut">
              <a:rPr lang="en-US" smtClean="0"/>
              <a:t>3/1/21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1425B1-3CFB-AF4E-B2D1-4E0F46B87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5FB11B-A2EA-EF45-B654-5FF08B15E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33758-5C82-9D4C-8FA0-BE7C2FEFA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1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04B33F-DC7B-C44E-A297-37AA9088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8D9431-5726-8948-93A8-24A230D7BB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39129-ECE6-6E45-929B-02DA6C4BCC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D18A8-637D-E441-B367-1DD3FA95E8E2}" type="datetimeFigureOut">
              <a:rPr lang="en-US" smtClean="0"/>
              <a:t>3/1/21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0A386-FE52-E849-8D55-DF080F579F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F619A8-C597-9640-9A89-FF5B17F623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133758-5C82-9D4C-8FA0-BE7C2FEFA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181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Futura Medium" panose="020B0602020204020303" pitchFamily="34" charset="-79"/>
          <a:ea typeface="+mj-ea"/>
          <a:cs typeface="Futura Medium" panose="020B06020202040203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6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30E672-D28F-3247-8116-CF1C74D71A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-89829"/>
            <a:ext cx="9144000" cy="70376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C2301A-838D-5348-A3E9-900A2062E3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Normalization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C4E11A-A170-4246-82DF-C62EC70E28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COMP / IT 420 Lecture 6</a:t>
            </a: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March 1</a:t>
            </a:r>
            <a:r>
              <a:rPr lang="en-US" baseline="30000" dirty="0">
                <a:solidFill>
                  <a:schemeClr val="bg1"/>
                </a:solidFill>
                <a:latin typeface="Garamond" panose="02020404030301010803" pitchFamily="18" charset="0"/>
              </a:rPr>
              <a:t>st</a:t>
            </a:r>
            <a:r>
              <a:rPr lang="en-US" dirty="0">
                <a:solidFill>
                  <a:schemeClr val="bg1"/>
                </a:solidFill>
              </a:rPr>
              <a:t>, 2021</a:t>
            </a:r>
          </a:p>
        </p:txBody>
      </p:sp>
    </p:spTree>
    <p:extLst>
      <p:ext uri="{BB962C8B-B14F-4D97-AF65-F5344CB8AC3E}">
        <p14:creationId xmlns:p14="http://schemas.microsoft.com/office/powerpoint/2010/main" val="1359600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Major Goal of Database Design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en-US" dirty="0"/>
              <a:t>A table (relation) is stable (‘good’) only if it is free from any of these anomalies at any point in time.</a:t>
            </a:r>
          </a:p>
          <a:p>
            <a:pPr marL="0" indent="0">
              <a:buNone/>
            </a:pPr>
            <a:endParaRPr lang="en-US" altLang="en-US" dirty="0"/>
          </a:p>
          <a:p>
            <a:pPr marL="0" indent="0">
              <a:buNone/>
            </a:pPr>
            <a:r>
              <a:rPr lang="en-US" altLang="en-US" dirty="0"/>
              <a:t>Must ensure that each and every table is </a:t>
            </a:r>
            <a:r>
              <a:rPr lang="en-US" altLang="en-US" b="1" dirty="0"/>
              <a:t>free from anomalies</a:t>
            </a:r>
            <a:r>
              <a:rPr lang="en-US" altLang="en-US" dirty="0"/>
              <a:t>. </a:t>
            </a:r>
          </a:p>
          <a:p>
            <a:pPr marL="0" indent="0">
              <a:buNone/>
            </a:pPr>
            <a:endParaRPr lang="en-US" altLang="en-US" dirty="0"/>
          </a:p>
          <a:p>
            <a:pPr marL="0" indent="0">
              <a:buNone/>
            </a:pPr>
            <a:r>
              <a:rPr lang="en-US" altLang="en-US" dirty="0"/>
              <a:t>Accomplished through </a:t>
            </a:r>
            <a:r>
              <a:rPr lang="en-US" altLang="en-US" b="1" dirty="0"/>
              <a:t>normalization</a:t>
            </a:r>
            <a:r>
              <a:rPr lang="en-US" altLang="en-US" dirty="0"/>
              <a:t>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496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5EB0B-A9D7-DB4F-B5AA-A6E0AF158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Keys!!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DC38D5-EDB2-744D-86F6-B8C2F0AC0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086616-7BE2-1A42-90F4-F8D231E32E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Primary Key</a:t>
            </a:r>
          </a:p>
          <a:p>
            <a:pPr lvl="1"/>
            <a:r>
              <a:rPr lang="en-US" dirty="0"/>
              <a:t>??? </a:t>
            </a:r>
          </a:p>
          <a:p>
            <a:r>
              <a:rPr lang="en-US" dirty="0"/>
              <a:t>Foreign Key</a:t>
            </a:r>
          </a:p>
          <a:p>
            <a:pPr lvl="1"/>
            <a:r>
              <a:rPr lang="en-US" dirty="0"/>
              <a:t>??? </a:t>
            </a:r>
          </a:p>
          <a:p>
            <a:r>
              <a:rPr lang="en-US" dirty="0"/>
              <a:t>Super Key </a:t>
            </a:r>
          </a:p>
          <a:p>
            <a:pPr lvl="1"/>
            <a:r>
              <a:rPr lang="en-US" dirty="0"/>
              <a:t>??? </a:t>
            </a:r>
          </a:p>
          <a:p>
            <a:r>
              <a:rPr lang="en-US" dirty="0"/>
              <a:t>Candidate Key</a:t>
            </a:r>
          </a:p>
          <a:p>
            <a:pPr lvl="1"/>
            <a:r>
              <a:rPr lang="en-US" dirty="0"/>
              <a:t>??? </a:t>
            </a:r>
          </a:p>
          <a:p>
            <a:r>
              <a:rPr lang="en-US" dirty="0"/>
              <a:t>Secondary Key </a:t>
            </a:r>
          </a:p>
          <a:p>
            <a:pPr lvl="1"/>
            <a:r>
              <a:rPr lang="en-US" dirty="0"/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1336325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5EB0B-A9D7-DB4F-B5AA-A6E0AF158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Keys!!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DC38D5-EDB2-744D-86F6-B8C2F0AC0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2CBC066-406F-8143-8EEF-2C627A82AFA5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Primary Key</a:t>
            </a:r>
          </a:p>
          <a:p>
            <a:pPr lvl="1"/>
            <a:r>
              <a:rPr lang="en-US" sz="1800" dirty="0"/>
              <a:t>Identifier composed of one or more attributes that uniquely identifies a row </a:t>
            </a:r>
          </a:p>
          <a:p>
            <a:r>
              <a:rPr lang="en-US" dirty="0"/>
              <a:t>Foreign Key</a:t>
            </a:r>
          </a:p>
          <a:p>
            <a:pPr lvl="1"/>
            <a:r>
              <a:rPr lang="en-US" dirty="0"/>
              <a:t>??? </a:t>
            </a:r>
          </a:p>
          <a:p>
            <a:r>
              <a:rPr lang="en-US" dirty="0"/>
              <a:t>Super Key </a:t>
            </a:r>
          </a:p>
          <a:p>
            <a:pPr lvl="1"/>
            <a:r>
              <a:rPr lang="en-US" dirty="0"/>
              <a:t>??? </a:t>
            </a:r>
          </a:p>
          <a:p>
            <a:r>
              <a:rPr lang="en-US" dirty="0"/>
              <a:t>Candidate Key</a:t>
            </a:r>
          </a:p>
          <a:p>
            <a:pPr lvl="1"/>
            <a:r>
              <a:rPr lang="en-US" dirty="0"/>
              <a:t>??? </a:t>
            </a:r>
          </a:p>
          <a:p>
            <a:r>
              <a:rPr lang="en-US" dirty="0"/>
              <a:t>Secondary Key </a:t>
            </a:r>
          </a:p>
          <a:p>
            <a:pPr lvl="1"/>
            <a:r>
              <a:rPr lang="en-US" dirty="0"/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17462142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5EB0B-A9D7-DB4F-B5AA-A6E0AF158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Keys!!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DC38D5-EDB2-744D-86F6-B8C2F0AC0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DAFD49-1DE6-9B41-A832-82900C5FD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Primary Key</a:t>
            </a:r>
          </a:p>
          <a:p>
            <a:pPr lvl="1"/>
            <a:r>
              <a:rPr lang="en-US" sz="1800" dirty="0"/>
              <a:t>Identifier composed of one or more attributes that uniquely identifies a row </a:t>
            </a:r>
          </a:p>
          <a:p>
            <a:r>
              <a:rPr lang="en-US" dirty="0"/>
              <a:t>Foreign Key</a:t>
            </a:r>
          </a:p>
          <a:p>
            <a:pPr lvl="1"/>
            <a:r>
              <a:rPr lang="en-US" sz="1800" dirty="0"/>
              <a:t>An attribute in one table whose values must match the primary key in another table, or be NULL </a:t>
            </a:r>
          </a:p>
          <a:p>
            <a:r>
              <a:rPr lang="en-US" dirty="0"/>
              <a:t>Super Key </a:t>
            </a:r>
          </a:p>
          <a:p>
            <a:pPr lvl="1"/>
            <a:r>
              <a:rPr lang="en-US" dirty="0"/>
              <a:t>??? </a:t>
            </a:r>
          </a:p>
          <a:p>
            <a:r>
              <a:rPr lang="en-US" dirty="0"/>
              <a:t>Candidate Key</a:t>
            </a:r>
          </a:p>
          <a:p>
            <a:pPr lvl="1"/>
            <a:r>
              <a:rPr lang="en-US" dirty="0"/>
              <a:t>??? </a:t>
            </a:r>
          </a:p>
          <a:p>
            <a:r>
              <a:rPr lang="en-US" dirty="0"/>
              <a:t>Secondary Key </a:t>
            </a:r>
          </a:p>
          <a:p>
            <a:pPr lvl="1"/>
            <a:r>
              <a:rPr lang="en-US" dirty="0"/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3807048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5EB0B-A9D7-DB4F-B5AA-A6E0AF158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Keys!!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DC38D5-EDB2-744D-86F6-B8C2F0AC0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F7B928-9DB1-174E-97C7-83A0F78EE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Primary Key</a:t>
            </a:r>
          </a:p>
          <a:p>
            <a:pPr lvl="1"/>
            <a:r>
              <a:rPr lang="en-US" sz="1800" dirty="0"/>
              <a:t>Identifier composed of one or more attributes that uniquely identifies a row </a:t>
            </a:r>
          </a:p>
          <a:p>
            <a:r>
              <a:rPr lang="en-US" dirty="0"/>
              <a:t>Foreign Key</a:t>
            </a:r>
          </a:p>
          <a:p>
            <a:pPr lvl="1"/>
            <a:r>
              <a:rPr lang="en-US" sz="1800" dirty="0"/>
              <a:t>An attribute in one table whose values must match the primary key in another table, or be NULL </a:t>
            </a:r>
          </a:p>
          <a:p>
            <a:r>
              <a:rPr lang="en-US" dirty="0"/>
              <a:t>Super Key </a:t>
            </a:r>
          </a:p>
          <a:p>
            <a:pPr lvl="1"/>
            <a:r>
              <a:rPr lang="en-US" sz="1800" dirty="0"/>
              <a:t>An attribute or attributes that uniquely identify each entity in a table</a:t>
            </a:r>
          </a:p>
          <a:p>
            <a:r>
              <a:rPr lang="en-US" dirty="0"/>
              <a:t>Candidate Key</a:t>
            </a:r>
          </a:p>
          <a:p>
            <a:pPr lvl="1"/>
            <a:r>
              <a:rPr lang="en-US" dirty="0"/>
              <a:t>??? </a:t>
            </a:r>
          </a:p>
          <a:p>
            <a:r>
              <a:rPr lang="en-US" dirty="0"/>
              <a:t>Secondary Key </a:t>
            </a:r>
          </a:p>
          <a:p>
            <a:pPr lvl="1"/>
            <a:r>
              <a:rPr lang="en-US" dirty="0"/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8377717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5EB0B-A9D7-DB4F-B5AA-A6E0AF158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Keys!!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DC38D5-EDB2-744D-86F6-B8C2F0AC0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0D1DCD-4AA7-A945-ABE4-CD0C900F2A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Primary Key</a:t>
            </a:r>
          </a:p>
          <a:p>
            <a:pPr lvl="1"/>
            <a:r>
              <a:rPr lang="en-US" sz="1800" dirty="0"/>
              <a:t>Identifier composed of one or more attributes that uniquely identifies a row </a:t>
            </a:r>
          </a:p>
          <a:p>
            <a:r>
              <a:rPr lang="en-US" dirty="0"/>
              <a:t>Foreign Key</a:t>
            </a:r>
          </a:p>
          <a:p>
            <a:pPr lvl="1"/>
            <a:r>
              <a:rPr lang="en-US" sz="1800" dirty="0"/>
              <a:t>An attribute in one table whose values must match the primary key in another table, or be NULL </a:t>
            </a:r>
          </a:p>
          <a:p>
            <a:r>
              <a:rPr lang="en-US" dirty="0"/>
              <a:t>Super Key </a:t>
            </a:r>
          </a:p>
          <a:p>
            <a:pPr lvl="1"/>
            <a:r>
              <a:rPr lang="en-US" sz="1800" dirty="0"/>
              <a:t>An attribute or attributes that uniquely identify each entity in a table</a:t>
            </a:r>
          </a:p>
          <a:p>
            <a:r>
              <a:rPr lang="en-US" dirty="0"/>
              <a:t>Candidate Key</a:t>
            </a:r>
          </a:p>
          <a:p>
            <a:pPr lvl="1"/>
            <a:r>
              <a:rPr lang="en-US" sz="1800" dirty="0"/>
              <a:t>A minimal </a:t>
            </a:r>
            <a:r>
              <a:rPr lang="en-US" sz="1800" dirty="0" err="1"/>
              <a:t>superkey</a:t>
            </a:r>
            <a:r>
              <a:rPr lang="en-US" sz="1800" dirty="0"/>
              <a:t>, a key that cannot be reduced further without losing integrity</a:t>
            </a:r>
          </a:p>
          <a:p>
            <a:r>
              <a:rPr lang="en-US" dirty="0"/>
              <a:t>Secondary Key </a:t>
            </a:r>
          </a:p>
          <a:p>
            <a:pPr lvl="1"/>
            <a:r>
              <a:rPr lang="en-US" dirty="0"/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3098420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5EB0B-A9D7-DB4F-B5AA-A6E0AF158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Keys!!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DC38D5-EDB2-744D-86F6-B8C2F0AC0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A4DEED-19D2-3D41-9C34-D9528E069B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Primary Key</a:t>
            </a:r>
          </a:p>
          <a:p>
            <a:pPr lvl="1"/>
            <a:r>
              <a:rPr lang="en-US" sz="1800" dirty="0"/>
              <a:t>Identifier composed of one or more attributes that uniquely identifies a row </a:t>
            </a:r>
          </a:p>
          <a:p>
            <a:r>
              <a:rPr lang="en-US" dirty="0"/>
              <a:t>Foreign Key</a:t>
            </a:r>
          </a:p>
          <a:p>
            <a:pPr lvl="1"/>
            <a:r>
              <a:rPr lang="en-US" sz="1800" dirty="0"/>
              <a:t>An attribute in one table whose values must match the primary key in another table, or be NULL </a:t>
            </a:r>
          </a:p>
          <a:p>
            <a:r>
              <a:rPr lang="en-US" dirty="0"/>
              <a:t>Super Key </a:t>
            </a:r>
          </a:p>
          <a:p>
            <a:pPr lvl="1"/>
            <a:r>
              <a:rPr lang="en-US" sz="1800" dirty="0"/>
              <a:t>An attribute or attributes that uniquely identify each entity in a table</a:t>
            </a:r>
          </a:p>
          <a:p>
            <a:r>
              <a:rPr lang="en-US" dirty="0"/>
              <a:t>Candidate Key</a:t>
            </a:r>
          </a:p>
          <a:p>
            <a:pPr lvl="1"/>
            <a:r>
              <a:rPr lang="en-US" sz="1800" dirty="0"/>
              <a:t>A minimal </a:t>
            </a:r>
            <a:r>
              <a:rPr lang="en-US" sz="1800" dirty="0" err="1"/>
              <a:t>superkey</a:t>
            </a:r>
            <a:r>
              <a:rPr lang="en-US" sz="1800" dirty="0"/>
              <a:t>, a key that cannot be reduced further without losing integrity</a:t>
            </a:r>
          </a:p>
          <a:p>
            <a:r>
              <a:rPr lang="en-US" dirty="0"/>
              <a:t>Secondary Key </a:t>
            </a:r>
          </a:p>
          <a:p>
            <a:pPr lvl="1"/>
            <a:r>
              <a:rPr lang="en-US" sz="1800" dirty="0"/>
              <a:t>A key used for data retrieval purposes, a specific use case</a:t>
            </a:r>
          </a:p>
        </p:txBody>
      </p:sp>
    </p:spTree>
    <p:extLst>
      <p:ext uri="{BB962C8B-B14F-4D97-AF65-F5344CB8AC3E}">
        <p14:creationId xmlns:p14="http://schemas.microsoft.com/office/powerpoint/2010/main" val="18866510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9976F-E822-E547-8C42-E8D65AFCB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Super Key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B0FC4-155B-5149-A502-01208DF11A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47457"/>
            <a:ext cx="5127171" cy="202950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Which is a valid super key?</a:t>
            </a:r>
          </a:p>
          <a:p>
            <a:pPr marL="514350" indent="-514350">
              <a:buAutoNum type="arabicPeriod"/>
            </a:pPr>
            <a:r>
              <a:rPr lang="en-US" dirty="0"/>
              <a:t>Year</a:t>
            </a:r>
          </a:p>
          <a:p>
            <a:pPr marL="514350" indent="-514350">
              <a:buAutoNum type="arabicPeriod"/>
            </a:pPr>
            <a:r>
              <a:rPr lang="en-US" dirty="0"/>
              <a:t>Month and Date</a:t>
            </a:r>
          </a:p>
          <a:p>
            <a:pPr marL="514350" indent="-514350">
              <a:buAutoNum type="arabicPeriod"/>
            </a:pPr>
            <a:r>
              <a:rPr lang="en-US" dirty="0"/>
              <a:t>Major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51F2E37-107B-3F4F-9D56-BFCE34A14903}"/>
              </a:ext>
            </a:extLst>
          </p:cNvPr>
          <p:cNvSpPr txBox="1">
            <a:spLocks/>
          </p:cNvSpPr>
          <p:nvPr/>
        </p:nvSpPr>
        <p:spPr>
          <a:xfrm>
            <a:off x="1828800" y="1437482"/>
            <a:ext cx="8534400" cy="32107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9537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year 	month 	date 	major 	minor</a:t>
            </a:r>
          </a:p>
          <a:p>
            <a:pPr marL="109537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2008		01		13		0		1</a:t>
            </a:r>
          </a:p>
          <a:p>
            <a:pPr marL="109537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2008		04		23		0		2</a:t>
            </a:r>
          </a:p>
          <a:p>
            <a:pPr marL="109537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2009		11		05		1		0</a:t>
            </a:r>
          </a:p>
          <a:p>
            <a:pPr marL="109537" indent="0">
              <a:buFont typeface="Arial" panose="020B0604020202020204" pitchFamily="34" charset="0"/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2010		04		05		1		1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F0915B8-81CE-4446-A242-7721DC77769E}"/>
              </a:ext>
            </a:extLst>
          </p:cNvPr>
          <p:cNvSpPr txBox="1">
            <a:spLocks/>
          </p:cNvSpPr>
          <p:nvPr/>
        </p:nvSpPr>
        <p:spPr>
          <a:xfrm>
            <a:off x="5731329" y="4147457"/>
            <a:ext cx="5127171" cy="20295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4. Minor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5. Major and Minor</a:t>
            </a:r>
          </a:p>
        </p:txBody>
      </p:sp>
    </p:spTree>
    <p:extLst>
      <p:ext uri="{BB962C8B-B14F-4D97-AF65-F5344CB8AC3E}">
        <p14:creationId xmlns:p14="http://schemas.microsoft.com/office/powerpoint/2010/main" val="16157128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FF7E7-9D1E-794D-BE35-4525716F5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and Super Key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F95EC-E2A3-CE4D-B751-4E5038B083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1589882"/>
            <a:ext cx="8534400" cy="3210719"/>
          </a:xfrm>
        </p:spPr>
        <p:txBody>
          <a:bodyPr/>
          <a:lstStyle/>
          <a:p>
            <a:pPr marL="109537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year 	month 	date 	major 	minor</a:t>
            </a:r>
          </a:p>
          <a:p>
            <a:pPr marL="109537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2008		01		13		0		1</a:t>
            </a:r>
          </a:p>
          <a:p>
            <a:pPr marL="109537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2008		04		23		0		2</a:t>
            </a:r>
          </a:p>
          <a:p>
            <a:pPr marL="109537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2009		11		05		1		0</a:t>
            </a:r>
          </a:p>
          <a:p>
            <a:pPr marL="109537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2010		04		05		1		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EB46A4-FBE0-EB46-B014-CB7848C23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883D41-6118-A54D-B36B-196C9C4C5A2B}"/>
              </a:ext>
            </a:extLst>
          </p:cNvPr>
          <p:cNvSpPr txBox="1"/>
          <p:nvPr/>
        </p:nvSpPr>
        <p:spPr>
          <a:xfrm>
            <a:off x="3440466" y="4572001"/>
            <a:ext cx="531106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(year, month, date, major)</a:t>
            </a:r>
          </a:p>
          <a:p>
            <a:endParaRPr lang="en-US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(year, major, minor)</a:t>
            </a:r>
          </a:p>
        </p:txBody>
      </p:sp>
    </p:spTree>
    <p:extLst>
      <p:ext uri="{BB962C8B-B14F-4D97-AF65-F5344CB8AC3E}">
        <p14:creationId xmlns:p14="http://schemas.microsoft.com/office/powerpoint/2010/main" val="38570879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FF7E7-9D1E-794D-BE35-4525716F5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and Super Key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F95EC-E2A3-CE4D-B751-4E5038B083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1589882"/>
            <a:ext cx="8534400" cy="3210719"/>
          </a:xfrm>
        </p:spPr>
        <p:txBody>
          <a:bodyPr/>
          <a:lstStyle/>
          <a:p>
            <a:pPr marL="109537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year 	month 	date 	major 	minor</a:t>
            </a:r>
          </a:p>
          <a:p>
            <a:pPr marL="109537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2008		01		13		0		1</a:t>
            </a:r>
          </a:p>
          <a:p>
            <a:pPr marL="109537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2008		04		23		0		2</a:t>
            </a:r>
          </a:p>
          <a:p>
            <a:pPr marL="109537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2009		11		05		1		0</a:t>
            </a:r>
          </a:p>
          <a:p>
            <a:pPr marL="109537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2010		04		05		1		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EB46A4-FBE0-EB46-B014-CB7848C23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883D41-6118-A54D-B36B-196C9C4C5A2B}"/>
              </a:ext>
            </a:extLst>
          </p:cNvPr>
          <p:cNvSpPr txBox="1"/>
          <p:nvPr/>
        </p:nvSpPr>
        <p:spPr>
          <a:xfrm>
            <a:off x="3440465" y="4572001"/>
            <a:ext cx="399500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(year, month, date)</a:t>
            </a:r>
          </a:p>
          <a:p>
            <a:endParaRPr lang="en-US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(major, minor)</a:t>
            </a:r>
          </a:p>
        </p:txBody>
      </p:sp>
    </p:spTree>
    <p:extLst>
      <p:ext uri="{BB962C8B-B14F-4D97-AF65-F5344CB8AC3E}">
        <p14:creationId xmlns:p14="http://schemas.microsoft.com/office/powerpoint/2010/main" val="1506283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3D741-E373-F64E-B495-77CA32FA1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Outline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565DE-D271-1548-BD99-79DF4A7D7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Homework 1 ERD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Normalization Discussion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Normalization In-Class Assignment</a:t>
            </a:r>
          </a:p>
        </p:txBody>
      </p:sp>
    </p:spTree>
    <p:extLst>
      <p:ext uri="{BB962C8B-B14F-4D97-AF65-F5344CB8AC3E}">
        <p14:creationId xmlns:p14="http://schemas.microsoft.com/office/powerpoint/2010/main" val="25483780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088E1F-EA01-0843-86C0-CB878460D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Decomposing a table into less redundant (and smaller) tables without losing information.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Foreign keys in the old table reference primary keys of the new ones.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cs typeface="Times New Roman" charset="0"/>
              </a:rPr>
              <a:t>Higher normal forms are better than lower normal forms</a:t>
            </a:r>
          </a:p>
          <a:p>
            <a:pPr marL="0" indent="0">
              <a:buNone/>
            </a:pPr>
            <a:endParaRPr lang="en-US" dirty="0">
              <a:cs typeface="Times New Roman" charset="0"/>
            </a:endParaRPr>
          </a:p>
          <a:p>
            <a:pPr marL="0" indent="0">
              <a:buNone/>
            </a:pPr>
            <a:r>
              <a:rPr lang="en-US" b="1" dirty="0">
                <a:cs typeface="Times New Roman" charset="0"/>
              </a:rPr>
              <a:t>Denormalization</a:t>
            </a:r>
            <a:r>
              <a:rPr lang="en-US" dirty="0">
                <a:cs typeface="Times New Roman" charset="0"/>
              </a:rPr>
              <a:t>: Produces a lower normal form</a:t>
            </a:r>
          </a:p>
          <a:p>
            <a:pPr marL="457200" lvl="1" indent="0">
              <a:buNone/>
            </a:pPr>
            <a:r>
              <a:rPr lang="en-US" dirty="0">
                <a:cs typeface="Times New Roman" charset="0"/>
              </a:rPr>
              <a:t>Results in increased performance and greater data redundancy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3CBF5F1-BF2F-FE46-B40C-6DC1AA544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</a:t>
            </a:r>
          </a:p>
        </p:txBody>
      </p:sp>
    </p:spTree>
    <p:extLst>
      <p:ext uri="{BB962C8B-B14F-4D97-AF65-F5344CB8AC3E}">
        <p14:creationId xmlns:p14="http://schemas.microsoft.com/office/powerpoint/2010/main" val="461221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80E77E6-7C3F-1348-9D62-2FD6149C1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Normalization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E491C7-98FE-684E-91B9-D2E833F87A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cs typeface="Times New Roman" charset="0"/>
              </a:rPr>
              <a:t>Normally performed during DB design:</a:t>
            </a:r>
          </a:p>
          <a:p>
            <a:pPr marL="0" indent="0">
              <a:buNone/>
            </a:pPr>
            <a:endParaRPr lang="en-US" dirty="0">
              <a:cs typeface="Times New Roman" charset="0"/>
            </a:endParaRPr>
          </a:p>
          <a:p>
            <a:pPr marL="925512" lvl="1" indent="-514350">
              <a:buFont typeface="+mj-lt"/>
              <a:buAutoNum type="arabicPeriod"/>
            </a:pPr>
            <a:r>
              <a:rPr lang="en-US" dirty="0">
                <a:cs typeface="Times New Roman" charset="0"/>
              </a:rPr>
              <a:t>Analyze relationships among attributes and entities</a:t>
            </a:r>
          </a:p>
          <a:p>
            <a:pPr marL="925512" lvl="1" indent="-514350">
              <a:buFont typeface="+mj-lt"/>
              <a:buAutoNum type="arabicPeriod"/>
            </a:pPr>
            <a:endParaRPr lang="en-US" dirty="0">
              <a:cs typeface="Times New Roman" charset="0"/>
            </a:endParaRPr>
          </a:p>
          <a:p>
            <a:pPr marL="925512" lvl="1" indent="-514350">
              <a:buFont typeface="+mj-lt"/>
              <a:buAutoNum type="arabicPeriod"/>
            </a:pPr>
            <a:r>
              <a:rPr lang="en-US" dirty="0">
                <a:cs typeface="Times New Roman" charset="0"/>
              </a:rPr>
              <a:t>Determine if a structure can be improved</a:t>
            </a:r>
          </a:p>
          <a:p>
            <a:pPr marL="925512" lvl="1" indent="-514350">
              <a:buFont typeface="+mj-lt"/>
              <a:buAutoNum type="arabicPeriod"/>
            </a:pPr>
            <a:endParaRPr lang="en-US" dirty="0">
              <a:cs typeface="Times New Roman" charset="0"/>
            </a:endParaRPr>
          </a:p>
          <a:p>
            <a:pPr marL="925512" lvl="1" indent="-514350">
              <a:buFont typeface="+mj-lt"/>
              <a:buAutoNum type="arabicPeriod"/>
            </a:pPr>
            <a:r>
              <a:rPr lang="en-US" dirty="0">
                <a:cs typeface="Times New Roman" charset="0"/>
              </a:rPr>
              <a:t>Break down entities into multiple sub-entities </a:t>
            </a:r>
          </a:p>
          <a:p>
            <a:pPr marL="925512" lvl="1" indent="-514350">
              <a:buFont typeface="+mj-lt"/>
              <a:buAutoNum type="arabicPeriod"/>
            </a:pPr>
            <a:endParaRPr lang="en-US" dirty="0">
              <a:cs typeface="Times New Roman" charset="0"/>
            </a:endParaRPr>
          </a:p>
          <a:p>
            <a:pPr marL="925512" lvl="1" indent="-514350">
              <a:buFont typeface="+mj-lt"/>
              <a:buAutoNum type="arabicPeriod"/>
            </a:pPr>
            <a:r>
              <a:rPr lang="en-US" dirty="0">
                <a:cs typeface="Times New Roman" charset="0"/>
              </a:rPr>
              <a:t>Improve / Strengthen existing data structure</a:t>
            </a:r>
          </a:p>
          <a:p>
            <a:pPr marL="411162" lvl="1" indent="0">
              <a:buNone/>
            </a:pPr>
            <a:endParaRPr lang="en-US" dirty="0">
              <a:cs typeface="Times New Roman" charset="0"/>
            </a:endParaRPr>
          </a:p>
          <a:p>
            <a:pPr marL="0" indent="0">
              <a:buNone/>
            </a:pPr>
            <a:r>
              <a:rPr lang="en-US" dirty="0">
                <a:cs typeface="Times New Roman" charset="0"/>
              </a:rPr>
              <a:t>Normalizing existing databases is more difficult</a:t>
            </a:r>
          </a:p>
        </p:txBody>
      </p:sp>
    </p:spTree>
    <p:extLst>
      <p:ext uri="{BB962C8B-B14F-4D97-AF65-F5344CB8AC3E}">
        <p14:creationId xmlns:p14="http://schemas.microsoft.com/office/powerpoint/2010/main" val="7930494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085FC2B-5A75-6A46-800E-E22B50A2B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 Process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D02FB0-D949-DB43-84F7-77F766A61B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cs typeface="Times New Roman" charset="0"/>
              </a:rPr>
              <a:t>Ensures each table conforms to the concept of </a:t>
            </a:r>
            <a:r>
              <a:rPr lang="en-US" b="1" u="sng" dirty="0">
                <a:cs typeface="Times New Roman" charset="0"/>
              </a:rPr>
              <a:t>well-formed relations</a:t>
            </a:r>
            <a:endParaRPr lang="en-US" dirty="0">
              <a:cs typeface="Times New Roman" charset="0"/>
            </a:endParaRPr>
          </a:p>
          <a:p>
            <a:pPr marL="0" indent="0">
              <a:buNone/>
            </a:pPr>
            <a:endParaRPr lang="en-US" b="1" u="sng" dirty="0">
              <a:cs typeface="Times New Roman" charset="0"/>
            </a:endParaRPr>
          </a:p>
          <a:p>
            <a:pPr marL="925512" lvl="1" indent="-514350">
              <a:buFont typeface="+mj-lt"/>
              <a:buAutoNum type="arabicPeriod"/>
            </a:pPr>
            <a:r>
              <a:rPr lang="en-US" dirty="0">
                <a:cs typeface="Times New Roman" charset="0"/>
              </a:rPr>
              <a:t>Each table represents a single object</a:t>
            </a:r>
          </a:p>
          <a:p>
            <a:pPr marL="925512" lvl="1" indent="-514350">
              <a:buFont typeface="+mj-lt"/>
              <a:buAutoNum type="arabicPeriod"/>
            </a:pPr>
            <a:endParaRPr lang="en-US" dirty="0">
              <a:cs typeface="Times New Roman" charset="0"/>
            </a:endParaRPr>
          </a:p>
          <a:p>
            <a:pPr marL="925512" lvl="1" indent="-514350">
              <a:buFont typeface="+mj-lt"/>
              <a:buAutoNum type="arabicPeriod"/>
            </a:pPr>
            <a:r>
              <a:rPr lang="en-US" dirty="0">
                <a:cs typeface="Times New Roman" charset="0"/>
              </a:rPr>
              <a:t>No complete data item is unnecessarily stored in more than one table</a:t>
            </a:r>
          </a:p>
          <a:p>
            <a:pPr marL="925512" lvl="1" indent="-514350">
              <a:buFont typeface="+mj-lt"/>
              <a:buAutoNum type="arabicPeriod"/>
            </a:pPr>
            <a:endParaRPr lang="en-US" dirty="0">
              <a:cs typeface="Times New Roman" charset="0"/>
            </a:endParaRPr>
          </a:p>
          <a:p>
            <a:pPr marL="925512" lvl="1" indent="-514350">
              <a:buFont typeface="+mj-lt"/>
              <a:buAutoNum type="arabicPeriod"/>
            </a:pPr>
            <a:r>
              <a:rPr lang="en-US" dirty="0">
                <a:cs typeface="Times New Roman" charset="0"/>
              </a:rPr>
              <a:t>All nonprime attributes in a table are dependent on the primary key</a:t>
            </a:r>
          </a:p>
          <a:p>
            <a:pPr marL="925512" lvl="1" indent="-514350">
              <a:buFont typeface="+mj-lt"/>
              <a:buAutoNum type="arabicPeriod"/>
            </a:pPr>
            <a:endParaRPr lang="en-US" dirty="0">
              <a:cs typeface="Times New Roman" charset="0"/>
            </a:endParaRPr>
          </a:p>
          <a:p>
            <a:pPr marL="925512" lvl="1" indent="-514350">
              <a:buFont typeface="+mj-lt"/>
              <a:buAutoNum type="arabicPeriod"/>
            </a:pPr>
            <a:r>
              <a:rPr lang="en-US" dirty="0">
                <a:cs typeface="Times New Roman" charset="0"/>
              </a:rPr>
              <a:t>Each table is void of insertion, update, and deletion anomalies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8687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Goal is generally Third Normal Form (3NF).</a:t>
            </a:r>
          </a:p>
          <a:p>
            <a:pPr marL="0" indent="0" eaLnBrk="1" hangingPunct="1">
              <a:buNone/>
            </a:pPr>
            <a:endParaRPr lang="en-US" dirty="0">
              <a:cs typeface="Times New Roman" charset="0"/>
            </a:endParaRP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Higher forms are not likely to be encountered in common business environments.</a:t>
            </a:r>
          </a:p>
          <a:p>
            <a:pPr marL="0" indent="0" eaLnBrk="1" hangingPunct="1">
              <a:buNone/>
            </a:pPr>
            <a:endParaRPr lang="en-US" dirty="0">
              <a:cs typeface="Times New Roman" charset="0"/>
            </a:endParaRP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Works one relation at a time.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295C1F8-F191-5F4C-BC2D-BC96813EA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 Process</a:t>
            </a:r>
          </a:p>
        </p:txBody>
      </p:sp>
    </p:spTree>
    <p:extLst>
      <p:ext uri="{BB962C8B-B14F-4D97-AF65-F5344CB8AC3E}">
        <p14:creationId xmlns:p14="http://schemas.microsoft.com/office/powerpoint/2010/main" val="3610704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CFF88-1DC8-B149-91C6-A8533A8E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28137-8E98-0C4B-932A-392FCB6CC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cs typeface="Times New Roman" charset="0"/>
              </a:rPr>
              <a:t>Begin by:</a:t>
            </a:r>
          </a:p>
          <a:p>
            <a:pPr marL="925512" lvl="1" indent="-514350">
              <a:buFont typeface="+mj-lt"/>
              <a:buAutoNum type="arabicPeriod"/>
            </a:pPr>
            <a:endParaRPr lang="en-US" dirty="0">
              <a:cs typeface="Times New Roman" charset="0"/>
            </a:endParaRPr>
          </a:p>
          <a:p>
            <a:pPr marL="925512" lvl="1" indent="-514350">
              <a:buFont typeface="+mj-lt"/>
              <a:buAutoNum type="arabicPeriod"/>
            </a:pPr>
            <a:r>
              <a:rPr lang="en-US" dirty="0">
                <a:cs typeface="Times New Roman" charset="0"/>
              </a:rPr>
              <a:t>Identify entity dependencies (table-level).</a:t>
            </a:r>
          </a:p>
          <a:p>
            <a:pPr marL="925512" lvl="1" indent="-514350">
              <a:buFont typeface="+mj-lt"/>
              <a:buAutoNum type="arabicPeriod"/>
            </a:pPr>
            <a:endParaRPr lang="en-US" dirty="0">
              <a:cs typeface="Times New Roman" charset="0"/>
            </a:endParaRPr>
          </a:p>
          <a:p>
            <a:pPr marL="925512" lvl="1" indent="-514350">
              <a:buFont typeface="+mj-lt"/>
              <a:buAutoNum type="arabicPeriod"/>
            </a:pPr>
            <a:r>
              <a:rPr lang="en-US" dirty="0">
                <a:cs typeface="Times New Roman" charset="0"/>
              </a:rPr>
              <a:t>Progressively breaking the relation into new sets relations.</a:t>
            </a:r>
          </a:p>
        </p:txBody>
      </p:sp>
    </p:spTree>
    <p:extLst>
      <p:ext uri="{BB962C8B-B14F-4D97-AF65-F5344CB8AC3E}">
        <p14:creationId xmlns:p14="http://schemas.microsoft.com/office/powerpoint/2010/main" val="37092295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Grp="1" noChangeAspect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45"/>
          <a:stretch/>
        </p:blipFill>
        <p:spPr bwMode="auto">
          <a:xfrm>
            <a:off x="136670" y="2132196"/>
            <a:ext cx="11918659" cy="2806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96FACC0-1950-2940-BBA3-704101C12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 Forms</a:t>
            </a:r>
          </a:p>
        </p:txBody>
      </p:sp>
    </p:spTree>
    <p:extLst>
      <p:ext uri="{BB962C8B-B14F-4D97-AF65-F5344CB8AC3E}">
        <p14:creationId xmlns:p14="http://schemas.microsoft.com/office/powerpoint/2010/main" val="11997221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275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en-US" dirty="0">
                <a:solidFill>
                  <a:srgbClr val="0000CC"/>
                </a:solidFill>
              </a:rPr>
              <a:t>Determination</a:t>
            </a:r>
            <a:r>
              <a:rPr lang="en-US" altLang="en-US" dirty="0"/>
              <a:t>: Knowing one attribute determines the value of another attribute</a:t>
            </a:r>
            <a:endParaRPr lang="en-US" altLang="en-US" dirty="0">
              <a:solidFill>
                <a:srgbClr val="0000CC"/>
              </a:solidFill>
            </a:endParaRPr>
          </a:p>
          <a:p>
            <a:pPr marL="0" indent="0">
              <a:buNone/>
            </a:pPr>
            <a:endParaRPr lang="en-US" altLang="en-US" dirty="0">
              <a:solidFill>
                <a:srgbClr val="0000CC"/>
              </a:solidFill>
            </a:endParaRPr>
          </a:p>
          <a:p>
            <a:pPr marL="0" indent="0">
              <a:buNone/>
            </a:pPr>
            <a:r>
              <a:rPr lang="en-US" altLang="en-US" dirty="0">
                <a:solidFill>
                  <a:srgbClr val="0000CC"/>
                </a:solidFill>
              </a:rPr>
              <a:t>Determinant</a:t>
            </a:r>
            <a:r>
              <a:rPr lang="en-US" altLang="en-US" dirty="0"/>
              <a:t>: Attribute whose value determines another </a:t>
            </a:r>
          </a:p>
          <a:p>
            <a:pPr marL="0" indent="0">
              <a:buNone/>
            </a:pPr>
            <a:endParaRPr lang="en-US" altLang="en-US" dirty="0"/>
          </a:p>
          <a:p>
            <a:pPr marL="457200" lvl="1" indent="0">
              <a:buNone/>
            </a:pPr>
            <a:r>
              <a:rPr lang="en-US" altLang="en-US" dirty="0" err="1"/>
              <a:t>DolphinId</a:t>
            </a:r>
            <a:r>
              <a:rPr lang="en-US" altLang="en-US" dirty="0"/>
              <a:t> can determine student info including address information.</a:t>
            </a:r>
          </a:p>
          <a:p>
            <a:pPr marL="0" indent="0">
              <a:buNone/>
            </a:pPr>
            <a:endParaRPr lang="en-US" altLang="en-US" dirty="0">
              <a:solidFill>
                <a:srgbClr val="0000CC"/>
              </a:solidFill>
            </a:endParaRPr>
          </a:p>
          <a:p>
            <a:pPr marL="0" indent="0">
              <a:buNone/>
            </a:pPr>
            <a:r>
              <a:rPr lang="en-US" altLang="en-US" dirty="0">
                <a:solidFill>
                  <a:srgbClr val="0000CC"/>
                </a:solidFill>
              </a:rPr>
              <a:t>Dependent</a:t>
            </a:r>
            <a:r>
              <a:rPr lang="en-US" altLang="en-US" dirty="0"/>
              <a:t>: Attribute whose value is determined by the other attribute</a:t>
            </a:r>
          </a:p>
          <a:p>
            <a:pPr marL="0" indent="0">
              <a:buNone/>
            </a:pPr>
            <a:endParaRPr lang="en-US" altLang="en-US" dirty="0"/>
          </a:p>
          <a:p>
            <a:pPr marL="457200" lvl="1" indent="0">
              <a:buNone/>
            </a:pPr>
            <a:r>
              <a:rPr lang="en-US" altLang="en-US" dirty="0"/>
              <a:t>Student Name (FNAME + LNAME) or Address (STREET + APT + CITY + STATE + ZIP) is determined by </a:t>
            </a:r>
            <a:r>
              <a:rPr lang="en-US" altLang="en-US" dirty="0" err="1"/>
              <a:t>DolphinId</a:t>
            </a:r>
            <a:r>
              <a:rPr lang="en-US" altLang="en-US" dirty="0"/>
              <a:t>.</a:t>
            </a:r>
          </a:p>
        </p:txBody>
      </p:sp>
      <p:pic>
        <p:nvPicPr>
          <p:cNvPr id="5" name="Picture 2" descr="http://www.selikoff.net/blog-files/key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7801" y="764057"/>
            <a:ext cx="1476957" cy="624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6CDA2E1-9605-E249-93D6-F82B88A750E8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Futura Medium" panose="020B0602020204020303" pitchFamily="34" charset="-79"/>
                <a:ea typeface="+mj-ea"/>
                <a:cs typeface="Futura Medium" panose="020B0602020204020303" pitchFamily="34" charset="-79"/>
              </a:defRPr>
            </a:lvl1pPr>
          </a:lstStyle>
          <a:p>
            <a:r>
              <a:rPr lang="en-US" dirty="0"/>
              <a:t>Functional Dependence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40457313-757C-4E40-B645-4E5F233D416D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F39C44EB-F01B-45AE-BC68-6722011C5C8F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5507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A8CF7E-F1F5-CB48-83F7-3DD48C7D8B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9C44EB-F01B-45AE-BC68-6722011C5C8F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0FF1FCA-4442-C542-B549-BDFAA8788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Dependence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40B1D4-0C6F-A44C-8C47-A3380C9988BF}"/>
              </a:ext>
            </a:extLst>
          </p:cNvPr>
          <p:cNvSpPr txBox="1"/>
          <p:nvPr/>
        </p:nvSpPr>
        <p:spPr>
          <a:xfrm>
            <a:off x="2137225" y="2209801"/>
            <a:ext cx="64156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STU_DOLPHIN_ID -&gt; STU_LNAME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89C8905-356F-DD4B-B531-D3637C824B74}"/>
              </a:ext>
            </a:extLst>
          </p:cNvPr>
          <p:cNvCxnSpPr/>
          <p:nvPr/>
        </p:nvCxnSpPr>
        <p:spPr>
          <a:xfrm flipV="1">
            <a:off x="4191000" y="3200400"/>
            <a:ext cx="0" cy="1524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BD7959-AD32-264D-B8D1-664C15B3910E}"/>
              </a:ext>
            </a:extLst>
          </p:cNvPr>
          <p:cNvCxnSpPr/>
          <p:nvPr/>
        </p:nvCxnSpPr>
        <p:spPr>
          <a:xfrm flipV="1">
            <a:off x="7306854" y="3200400"/>
            <a:ext cx="0" cy="1524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0B4AE7D-CE7D-9844-AEFC-0660FE347BFB}"/>
              </a:ext>
            </a:extLst>
          </p:cNvPr>
          <p:cNvSpPr txBox="1"/>
          <p:nvPr/>
        </p:nvSpPr>
        <p:spPr>
          <a:xfrm>
            <a:off x="3259495" y="5068670"/>
            <a:ext cx="1773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Determinant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B0C4FF-46B7-CC41-BAA4-9EAB92A2573B}"/>
              </a:ext>
            </a:extLst>
          </p:cNvPr>
          <p:cNvSpPr txBox="1"/>
          <p:nvPr/>
        </p:nvSpPr>
        <p:spPr>
          <a:xfrm>
            <a:off x="6515451" y="5068670"/>
            <a:ext cx="15828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Dependent</a:t>
            </a:r>
          </a:p>
        </p:txBody>
      </p:sp>
    </p:spTree>
    <p:extLst>
      <p:ext uri="{BB962C8B-B14F-4D97-AF65-F5344CB8AC3E}">
        <p14:creationId xmlns:p14="http://schemas.microsoft.com/office/powerpoint/2010/main" val="9571606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7145150"/>
              </p:ext>
            </p:extLst>
          </p:nvPr>
        </p:nvGraphicFramePr>
        <p:xfrm>
          <a:off x="1905000" y="2313668"/>
          <a:ext cx="8382000" cy="3017975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419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81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Garamond" panose="02020404030301010803" pitchFamily="18" charset="0"/>
                        </a:rPr>
                        <a:t>Concept </a:t>
                      </a:r>
                    </a:p>
                  </a:txBody>
                  <a:tcPr marT="45727" marB="45727"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Garamond" panose="02020404030301010803" pitchFamily="18" charset="0"/>
                        </a:rPr>
                        <a:t>Definition</a:t>
                      </a:r>
                    </a:p>
                  </a:txBody>
                  <a:tcPr marT="45727" marB="45727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88899"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>
                          <a:latin typeface="Garamond" panose="02020404030301010803" pitchFamily="18" charset="0"/>
                        </a:rPr>
                        <a:t>Functional dependence</a:t>
                      </a:r>
                      <a:endParaRPr lang="en-US" sz="1800" dirty="0">
                        <a:latin typeface="Garamond" panose="02020404030301010803" pitchFamily="18" charset="0"/>
                      </a:endParaRPr>
                    </a:p>
                  </a:txBody>
                  <a:tcPr marT="45727" marB="45727"/>
                </a:tc>
                <a:tc>
                  <a:txBody>
                    <a:bodyPr/>
                    <a:lstStyle/>
                    <a:p>
                      <a:r>
                        <a:rPr lang="en-CA" sz="1800" u="none" strike="noStrike" kern="1200" baseline="0" dirty="0">
                          <a:latin typeface="Garamond" panose="02020404030301010803" pitchFamily="18" charset="0"/>
                        </a:rPr>
                        <a:t>Attribute B is fully functionally dependent on the attribute A if each value of A determines one and only one value of B.</a:t>
                      </a:r>
                      <a:endParaRPr lang="en-US" sz="1800" dirty="0">
                        <a:latin typeface="Garamond" panose="02020404030301010803" pitchFamily="18" charset="0"/>
                      </a:endParaRPr>
                    </a:p>
                  </a:txBody>
                  <a:tcPr marT="45727" marB="45727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63261"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>
                          <a:latin typeface="Garamond" panose="02020404030301010803" pitchFamily="18" charset="0"/>
                        </a:rPr>
                        <a:t>Full functional dependence</a:t>
                      </a:r>
                    </a:p>
                    <a:p>
                      <a:r>
                        <a:rPr lang="en-US" sz="1800" u="none" strike="noStrike" kern="1200" baseline="0" dirty="0">
                          <a:latin typeface="Garamond" panose="02020404030301010803" pitchFamily="18" charset="0"/>
                        </a:rPr>
                        <a:t>(composite key)</a:t>
                      </a:r>
                      <a:endParaRPr lang="en-US" sz="1800" dirty="0">
                        <a:latin typeface="Garamond" panose="02020404030301010803" pitchFamily="18" charset="0"/>
                      </a:endParaRPr>
                    </a:p>
                  </a:txBody>
                  <a:tcPr marT="45727" marB="45727"/>
                </a:tc>
                <a:tc>
                  <a:txBody>
                    <a:bodyPr/>
                    <a:lstStyle/>
                    <a:p>
                      <a:r>
                        <a:rPr lang="en-CA" sz="1800" u="none" strike="noStrike" kern="1200" baseline="0" dirty="0">
                          <a:latin typeface="Garamond" panose="02020404030301010803" pitchFamily="18" charset="0"/>
                        </a:rPr>
                        <a:t>If attribute B is functionally dependent on a composite key A but not on any</a:t>
                      </a:r>
                    </a:p>
                    <a:p>
                      <a:r>
                        <a:rPr lang="en-US" sz="1800" u="none" strike="noStrike" kern="1200" baseline="0" dirty="0">
                          <a:latin typeface="Garamond" panose="02020404030301010803" pitchFamily="18" charset="0"/>
                        </a:rPr>
                        <a:t>Subset </a:t>
                      </a:r>
                      <a:r>
                        <a:rPr lang="en-CA" sz="1800" u="none" strike="noStrike" kern="1200" baseline="0" dirty="0">
                          <a:latin typeface="Garamond" panose="02020404030301010803" pitchFamily="18" charset="0"/>
                        </a:rPr>
                        <a:t>of that composite key, the attribute B is fully functionally dependent on A.</a:t>
                      </a:r>
                      <a:endParaRPr lang="en-US" sz="1800" dirty="0">
                        <a:latin typeface="Garamond" panose="02020404030301010803" pitchFamily="18" charset="0"/>
                      </a:endParaRPr>
                    </a:p>
                  </a:txBody>
                  <a:tcPr marT="45727" marB="45727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8D4CB8A-8E55-1D44-9AA9-B9383C143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Dependence Concepts</a:t>
            </a:r>
          </a:p>
        </p:txBody>
      </p:sp>
    </p:spTree>
    <p:extLst>
      <p:ext uri="{BB962C8B-B14F-4D97-AF65-F5344CB8AC3E}">
        <p14:creationId xmlns:p14="http://schemas.microsoft.com/office/powerpoint/2010/main" val="6164846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Dependence (Example)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Table “Employee”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What is the determinant?</a:t>
            </a:r>
          </a:p>
          <a:p>
            <a:pPr lvl="2"/>
            <a:r>
              <a:rPr lang="en-US" dirty="0"/>
              <a:t>Functional dependency {EMP_NUM}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{EMP_FNAME} 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Functional dependency {EMP_NUM}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{EMP_LNAME} 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Functional dependency {EMP_NUM}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{EMP_AREACODE} 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Functional dependency {EMP_NUM}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{EMP_DOB}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Etc.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66E932-3004-B74E-8426-0507AB66D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870075"/>
            <a:ext cx="2844800" cy="383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242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cs typeface="Times New Roman" charset="0"/>
              </a:rPr>
              <a:t>Advanced Data Modeling</a:t>
            </a:r>
          </a:p>
          <a:p>
            <a:pPr marL="0" indent="0">
              <a:buNone/>
            </a:pPr>
            <a:endParaRPr lang="en-US" dirty="0">
              <a:cs typeface="Times New Roman" charset="0"/>
            </a:endParaRPr>
          </a:p>
          <a:p>
            <a:pPr marL="0" indent="0">
              <a:buNone/>
            </a:pPr>
            <a:r>
              <a:rPr lang="en-US" dirty="0">
                <a:cs typeface="Times New Roman" charset="0"/>
              </a:rPr>
              <a:t>Normalization and its role in DB Design</a:t>
            </a:r>
          </a:p>
          <a:p>
            <a:pPr marL="0" indent="0">
              <a:buNone/>
            </a:pPr>
            <a:endParaRPr lang="en-US" dirty="0">
              <a:cs typeface="Times New Roman" charset="0"/>
            </a:endParaRPr>
          </a:p>
          <a:p>
            <a:pPr marL="0" indent="0">
              <a:buNone/>
            </a:pPr>
            <a:r>
              <a:rPr lang="en-US" dirty="0">
                <a:cs typeface="Times New Roman" charset="0"/>
              </a:rPr>
              <a:t>Normal forms: 1NF, 2NF, 3NF, BCNF,  and 4NF</a:t>
            </a:r>
          </a:p>
          <a:p>
            <a:pPr marL="0" indent="0">
              <a:buNone/>
            </a:pPr>
            <a:endParaRPr lang="en-US" dirty="0">
              <a:cs typeface="Times New Roman" charset="0"/>
            </a:endParaRPr>
          </a:p>
          <a:p>
            <a:pPr marL="0" indent="0">
              <a:buNone/>
            </a:pPr>
            <a:r>
              <a:rPr lang="en-US" dirty="0">
                <a:cs typeface="Times New Roman" charset="0"/>
              </a:rPr>
              <a:t>How normal forms can be transformed from lower normal forms to higher normal forms</a:t>
            </a:r>
          </a:p>
          <a:p>
            <a:pPr marL="0" indent="0">
              <a:buNone/>
            </a:pPr>
            <a:endParaRPr lang="en-US" dirty="0">
              <a:cs typeface="Times New Roman" charset="0"/>
            </a:endParaRPr>
          </a:p>
          <a:p>
            <a:pPr marL="0" indent="0">
              <a:buNone/>
            </a:pPr>
            <a:r>
              <a:rPr lang="en-US" dirty="0">
                <a:cs typeface="Times New Roman" charset="0"/>
              </a:rPr>
              <a:t>Situations where denormalization is preferred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C601E2A-FC3B-2044-9F3D-54FB498E4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</p:spTree>
    <p:extLst>
      <p:ext uri="{BB962C8B-B14F-4D97-AF65-F5344CB8AC3E}">
        <p14:creationId xmlns:p14="http://schemas.microsoft.com/office/powerpoint/2010/main" val="3855119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Dependencies: Definitions</a:t>
            </a:r>
          </a:p>
        </p:txBody>
      </p:sp>
      <p:sp>
        <p:nvSpPr>
          <p:cNvPr id="263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altLang="en-US" b="1" dirty="0"/>
              <a:t>Partial Dependency </a:t>
            </a:r>
            <a:r>
              <a:rPr lang="en-US" altLang="en-US" dirty="0"/>
              <a:t>– </a:t>
            </a:r>
            <a:r>
              <a:rPr lang="en-US" dirty="0">
                <a:cs typeface="Times New Roman" charset="0"/>
              </a:rPr>
              <a:t>Functional dependence in which a determinant is only part of the primary key</a:t>
            </a:r>
          </a:p>
          <a:p>
            <a:pPr marL="0" indent="0">
              <a:buNone/>
            </a:pPr>
            <a:r>
              <a:rPr lang="en-US" dirty="0">
                <a:cs typeface="Times New Roman" charset="0"/>
              </a:rPr>
              <a:t>More straightforward and easy to identify</a:t>
            </a:r>
          </a:p>
        </p:txBody>
      </p:sp>
      <p:graphicFrame>
        <p:nvGraphicFramePr>
          <p:cNvPr id="263172" name="Object 4"/>
          <p:cNvGraphicFramePr>
            <a:graphicFrameLocks noChangeAspect="1"/>
          </p:cNvGraphicFramePr>
          <p:nvPr/>
        </p:nvGraphicFramePr>
        <p:xfrm>
          <a:off x="2505076" y="3455158"/>
          <a:ext cx="4162425" cy="2684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8" name="Worksheet" r:id="rId3" imgW="1838255" imgH="1171530" progId="Excel.Sheet.8">
                  <p:embed/>
                </p:oleObj>
              </mc:Choice>
              <mc:Fallback>
                <p:oleObj name="Worksheet" r:id="rId3" imgW="1838255" imgH="1171530" progId="Excel.Sheet.8">
                  <p:embed/>
                  <p:pic>
                    <p:nvPicPr>
                      <p:cNvPr id="263172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05076" y="3455158"/>
                        <a:ext cx="4162425" cy="26844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2B2B2">
                                <a:alpha val="50000"/>
                              </a:srgbClr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rgbClr val="3333CC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45791" dir="2021404" algn="ctr" rotWithShape="0">
                                <a:srgbClr val="9999FF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63173" name="Group 5"/>
          <p:cNvGrpSpPr>
            <a:grpSpLocks/>
          </p:cNvGrpSpPr>
          <p:nvPr/>
        </p:nvGrpSpPr>
        <p:grpSpPr bwMode="auto">
          <a:xfrm>
            <a:off x="3038475" y="3950458"/>
            <a:ext cx="1600200" cy="228600"/>
            <a:chOff x="1200" y="2448"/>
            <a:chExt cx="816" cy="144"/>
          </a:xfrm>
        </p:grpSpPr>
        <p:sp>
          <p:nvSpPr>
            <p:cNvPr id="263174" name="Line 6"/>
            <p:cNvSpPr>
              <a:spLocks noChangeShapeType="1"/>
            </p:cNvSpPr>
            <p:nvPr/>
          </p:nvSpPr>
          <p:spPr bwMode="auto">
            <a:xfrm flipV="1">
              <a:off x="1200" y="2448"/>
              <a:ext cx="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45791" dir="2021404" algn="ctr" rotWithShape="0">
                      <a:srgbClr val="9999FF"/>
                    </a:outerShdw>
                  </a:effectLst>
                </a14:hiddenEffects>
              </a:ext>
            </a:extLst>
          </p:spPr>
          <p:txBody>
            <a:bodyPr anchor="b"/>
            <a:lstStyle/>
            <a:p>
              <a:endParaRPr lang="en-US"/>
            </a:p>
          </p:txBody>
        </p:sp>
        <p:sp>
          <p:nvSpPr>
            <p:cNvPr id="263175" name="Line 7"/>
            <p:cNvSpPr>
              <a:spLocks noChangeShapeType="1"/>
            </p:cNvSpPr>
            <p:nvPr/>
          </p:nvSpPr>
          <p:spPr bwMode="auto">
            <a:xfrm flipH="1">
              <a:off x="1200" y="2448"/>
              <a:ext cx="81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45791" dir="2021404" algn="ctr" rotWithShape="0">
                      <a:srgbClr val="9999FF"/>
                    </a:outerShdw>
                  </a:effectLst>
                </a14:hiddenEffects>
              </a:ext>
            </a:extLst>
          </p:spPr>
          <p:txBody>
            <a:bodyPr anchor="b"/>
            <a:lstStyle/>
            <a:p>
              <a:endParaRPr lang="en-US"/>
            </a:p>
          </p:txBody>
        </p:sp>
        <p:sp>
          <p:nvSpPr>
            <p:cNvPr id="263176" name="Line 8"/>
            <p:cNvSpPr>
              <a:spLocks noChangeShapeType="1"/>
            </p:cNvSpPr>
            <p:nvPr/>
          </p:nvSpPr>
          <p:spPr bwMode="auto">
            <a:xfrm>
              <a:off x="2016" y="2448"/>
              <a:ext cx="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45791" dir="2021404" algn="ctr" rotWithShape="0">
                      <a:srgbClr val="9999FF"/>
                    </a:outerShdw>
                  </a:effectLst>
                </a14:hiddenEffects>
              </a:ext>
            </a:extLst>
          </p:spPr>
          <p:txBody>
            <a:bodyPr anchor="b"/>
            <a:lstStyle/>
            <a:p>
              <a:endParaRPr lang="en-US"/>
            </a:p>
          </p:txBody>
        </p:sp>
      </p:grpSp>
      <p:sp>
        <p:nvSpPr>
          <p:cNvPr id="263177" name="AutoShape 9"/>
          <p:cNvSpPr>
            <a:spLocks noChangeArrowheads="1"/>
          </p:cNvSpPr>
          <p:nvPr/>
        </p:nvSpPr>
        <p:spPr bwMode="auto">
          <a:xfrm>
            <a:off x="4791075" y="3381589"/>
            <a:ext cx="2819400" cy="762000"/>
          </a:xfrm>
          <a:prstGeom prst="wedgeEllipseCallout">
            <a:avLst>
              <a:gd name="adj1" fmla="val -47634"/>
              <a:gd name="adj2" fmla="val 69167"/>
            </a:avLst>
          </a:prstGeom>
          <a:solidFill>
            <a:schemeClr val="bg2">
              <a:alpha val="50000"/>
            </a:schemeClr>
          </a:solidFill>
          <a:ln w="12700">
            <a:solidFill>
              <a:schemeClr val="tx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45791" dir="2021404" algn="ctr" rotWithShape="0">
                    <a:srgbClr val="9999FF"/>
                  </a:outerShdw>
                </a:effectLst>
              </a14:hiddenEffects>
            </a:ext>
          </a:extLst>
        </p:spPr>
        <p:txBody>
          <a:bodyPr anchor="b"/>
          <a:lstStyle/>
          <a:p>
            <a:pPr algn="ctr" eaLnBrk="1" hangingPunct="1"/>
            <a:r>
              <a:rPr lang="en-US" altLang="en-US" b="1" dirty="0">
                <a:solidFill>
                  <a:schemeClr val="tx2"/>
                </a:solidFill>
              </a:rPr>
              <a:t>Partial Dependency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608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Dependencies: Definitions</a:t>
            </a:r>
          </a:p>
        </p:txBody>
      </p:sp>
      <p:sp>
        <p:nvSpPr>
          <p:cNvPr id="264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en-US" b="1" dirty="0"/>
              <a:t>Transitive Dependency </a:t>
            </a:r>
            <a:r>
              <a:rPr lang="en-US" altLang="en-US" dirty="0"/>
              <a:t>– </a:t>
            </a:r>
            <a:r>
              <a:rPr lang="en-US" dirty="0"/>
              <a:t>An attribute depends on another non-key attribute</a:t>
            </a:r>
          </a:p>
        </p:txBody>
      </p:sp>
      <p:graphicFrame>
        <p:nvGraphicFramePr>
          <p:cNvPr id="264196" name="Object 4"/>
          <p:cNvGraphicFramePr>
            <a:graphicFrameLocks noChangeAspect="1"/>
          </p:cNvGraphicFramePr>
          <p:nvPr/>
        </p:nvGraphicFramePr>
        <p:xfrm>
          <a:off x="2209800" y="3733801"/>
          <a:ext cx="7543800" cy="1933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2" name="Worksheet" r:id="rId3" imgW="3752757" imgH="961937" progId="Excel.Sheet.8">
                  <p:embed/>
                </p:oleObj>
              </mc:Choice>
              <mc:Fallback>
                <p:oleObj name="Worksheet" r:id="rId3" imgW="3752757" imgH="961937" progId="Excel.Sheet.8">
                  <p:embed/>
                  <p:pic>
                    <p:nvPicPr>
                      <p:cNvPr id="264196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9800" y="3733801"/>
                        <a:ext cx="7543800" cy="1933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2B2B2">
                                <a:alpha val="50000"/>
                              </a:srgbClr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rgbClr val="3333CC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45791" dir="2021404" algn="ctr" rotWithShape="0">
                                <a:srgbClr val="9999FF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64197" name="Group 5"/>
          <p:cNvGrpSpPr>
            <a:grpSpLocks/>
          </p:cNvGrpSpPr>
          <p:nvPr/>
        </p:nvGrpSpPr>
        <p:grpSpPr bwMode="auto">
          <a:xfrm>
            <a:off x="2819400" y="4114800"/>
            <a:ext cx="4343400" cy="304800"/>
            <a:chOff x="816" y="2592"/>
            <a:chExt cx="2736" cy="192"/>
          </a:xfrm>
        </p:grpSpPr>
        <p:grpSp>
          <p:nvGrpSpPr>
            <p:cNvPr id="264198" name="Group 6"/>
            <p:cNvGrpSpPr>
              <a:grpSpLocks/>
            </p:cNvGrpSpPr>
            <p:nvPr/>
          </p:nvGrpSpPr>
          <p:grpSpPr bwMode="auto">
            <a:xfrm>
              <a:off x="816" y="2592"/>
              <a:ext cx="1008" cy="192"/>
              <a:chOff x="1200" y="2448"/>
              <a:chExt cx="816" cy="144"/>
            </a:xfrm>
          </p:grpSpPr>
          <p:sp>
            <p:nvSpPr>
              <p:cNvPr id="264199" name="Line 7"/>
              <p:cNvSpPr>
                <a:spLocks noChangeShapeType="1"/>
              </p:cNvSpPr>
              <p:nvPr/>
            </p:nvSpPr>
            <p:spPr bwMode="auto">
              <a:xfrm flipV="1">
                <a:off x="1200" y="2448"/>
                <a:ext cx="0" cy="14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45791" dir="2021404" algn="ctr" rotWithShape="0">
                        <a:srgbClr val="9999FF"/>
                      </a:outerShdw>
                    </a:effectLst>
                  </a14:hiddenEffects>
                </a:ext>
              </a:extLst>
            </p:spPr>
            <p:txBody>
              <a:bodyPr anchor="b"/>
              <a:lstStyle/>
              <a:p>
                <a:endParaRPr lang="en-US"/>
              </a:p>
            </p:txBody>
          </p:sp>
          <p:sp>
            <p:nvSpPr>
              <p:cNvPr id="264200" name="Line 8"/>
              <p:cNvSpPr>
                <a:spLocks noChangeShapeType="1"/>
              </p:cNvSpPr>
              <p:nvPr/>
            </p:nvSpPr>
            <p:spPr bwMode="auto">
              <a:xfrm flipH="1">
                <a:off x="1200" y="2448"/>
                <a:ext cx="81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45791" dir="2021404" algn="ctr" rotWithShape="0">
                        <a:srgbClr val="9999FF"/>
                      </a:outerShdw>
                    </a:effectLst>
                  </a14:hiddenEffects>
                </a:ext>
              </a:extLst>
            </p:spPr>
            <p:txBody>
              <a:bodyPr anchor="b"/>
              <a:lstStyle/>
              <a:p>
                <a:endParaRPr lang="en-US"/>
              </a:p>
            </p:txBody>
          </p:sp>
          <p:sp>
            <p:nvSpPr>
              <p:cNvPr id="264201" name="Line 9"/>
              <p:cNvSpPr>
                <a:spLocks noChangeShapeType="1"/>
              </p:cNvSpPr>
              <p:nvPr/>
            </p:nvSpPr>
            <p:spPr bwMode="auto">
              <a:xfrm>
                <a:off x="2016" y="2448"/>
                <a:ext cx="0" cy="14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45791" dir="2021404" algn="ctr" rotWithShape="0">
                        <a:srgbClr val="9999FF"/>
                      </a:outerShdw>
                    </a:effectLst>
                  </a14:hiddenEffects>
                </a:ext>
              </a:extLst>
            </p:spPr>
            <p:txBody>
              <a:bodyPr anchor="b"/>
              <a:lstStyle/>
              <a:p>
                <a:endParaRPr lang="en-US"/>
              </a:p>
            </p:txBody>
          </p:sp>
        </p:grpSp>
        <p:grpSp>
          <p:nvGrpSpPr>
            <p:cNvPr id="264202" name="Group 10"/>
            <p:cNvGrpSpPr>
              <a:grpSpLocks/>
            </p:cNvGrpSpPr>
            <p:nvPr/>
          </p:nvGrpSpPr>
          <p:grpSpPr bwMode="auto">
            <a:xfrm>
              <a:off x="2832" y="2592"/>
              <a:ext cx="720" cy="192"/>
              <a:chOff x="1200" y="2448"/>
              <a:chExt cx="816" cy="144"/>
            </a:xfrm>
          </p:grpSpPr>
          <p:sp>
            <p:nvSpPr>
              <p:cNvPr id="264203" name="Line 11"/>
              <p:cNvSpPr>
                <a:spLocks noChangeShapeType="1"/>
              </p:cNvSpPr>
              <p:nvPr/>
            </p:nvSpPr>
            <p:spPr bwMode="auto">
              <a:xfrm flipV="1">
                <a:off x="1200" y="2448"/>
                <a:ext cx="0" cy="14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45791" dir="2021404" algn="ctr" rotWithShape="0">
                        <a:srgbClr val="9999FF"/>
                      </a:outerShdw>
                    </a:effectLst>
                  </a14:hiddenEffects>
                </a:ext>
              </a:extLst>
            </p:spPr>
            <p:txBody>
              <a:bodyPr anchor="b"/>
              <a:lstStyle/>
              <a:p>
                <a:endParaRPr lang="en-US"/>
              </a:p>
            </p:txBody>
          </p:sp>
          <p:sp>
            <p:nvSpPr>
              <p:cNvPr id="264204" name="Line 12"/>
              <p:cNvSpPr>
                <a:spLocks noChangeShapeType="1"/>
              </p:cNvSpPr>
              <p:nvPr/>
            </p:nvSpPr>
            <p:spPr bwMode="auto">
              <a:xfrm flipH="1">
                <a:off x="1200" y="2448"/>
                <a:ext cx="81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45791" dir="2021404" algn="ctr" rotWithShape="0">
                        <a:srgbClr val="9999FF"/>
                      </a:outerShdw>
                    </a:effectLst>
                  </a14:hiddenEffects>
                </a:ext>
              </a:extLst>
            </p:spPr>
            <p:txBody>
              <a:bodyPr anchor="b"/>
              <a:lstStyle/>
              <a:p>
                <a:endParaRPr lang="en-US"/>
              </a:p>
            </p:txBody>
          </p:sp>
          <p:sp>
            <p:nvSpPr>
              <p:cNvPr id="264205" name="Line 13"/>
              <p:cNvSpPr>
                <a:spLocks noChangeShapeType="1"/>
              </p:cNvSpPr>
              <p:nvPr/>
            </p:nvSpPr>
            <p:spPr bwMode="auto">
              <a:xfrm>
                <a:off x="2016" y="2448"/>
                <a:ext cx="0" cy="14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45791" dir="2021404" algn="ctr" rotWithShape="0">
                        <a:srgbClr val="9999FF"/>
                      </a:outerShdw>
                    </a:effectLst>
                  </a14:hiddenEffects>
                </a:ext>
              </a:extLst>
            </p:spPr>
            <p:txBody>
              <a:bodyPr anchor="b"/>
              <a:lstStyle/>
              <a:p>
                <a:endParaRPr lang="en-US"/>
              </a:p>
            </p:txBody>
          </p:sp>
        </p:grpSp>
        <p:grpSp>
          <p:nvGrpSpPr>
            <p:cNvPr id="264206" name="Group 14"/>
            <p:cNvGrpSpPr>
              <a:grpSpLocks/>
            </p:cNvGrpSpPr>
            <p:nvPr/>
          </p:nvGrpSpPr>
          <p:grpSpPr bwMode="auto">
            <a:xfrm>
              <a:off x="1824" y="2592"/>
              <a:ext cx="1008" cy="192"/>
              <a:chOff x="1200" y="2448"/>
              <a:chExt cx="816" cy="144"/>
            </a:xfrm>
          </p:grpSpPr>
          <p:sp>
            <p:nvSpPr>
              <p:cNvPr id="264207" name="Line 15"/>
              <p:cNvSpPr>
                <a:spLocks noChangeShapeType="1"/>
              </p:cNvSpPr>
              <p:nvPr/>
            </p:nvSpPr>
            <p:spPr bwMode="auto">
              <a:xfrm flipV="1">
                <a:off x="1200" y="2448"/>
                <a:ext cx="0" cy="14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45791" dir="2021404" algn="ctr" rotWithShape="0">
                        <a:srgbClr val="9999FF"/>
                      </a:outerShdw>
                    </a:effectLst>
                  </a14:hiddenEffects>
                </a:ext>
              </a:extLst>
            </p:spPr>
            <p:txBody>
              <a:bodyPr anchor="b"/>
              <a:lstStyle/>
              <a:p>
                <a:endParaRPr lang="en-US"/>
              </a:p>
            </p:txBody>
          </p:sp>
          <p:sp>
            <p:nvSpPr>
              <p:cNvPr id="264208" name="Line 16"/>
              <p:cNvSpPr>
                <a:spLocks noChangeShapeType="1"/>
              </p:cNvSpPr>
              <p:nvPr/>
            </p:nvSpPr>
            <p:spPr bwMode="auto">
              <a:xfrm flipH="1">
                <a:off x="1200" y="2448"/>
                <a:ext cx="81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45791" dir="2021404" algn="ctr" rotWithShape="0">
                        <a:srgbClr val="9999FF"/>
                      </a:outerShdw>
                    </a:effectLst>
                  </a14:hiddenEffects>
                </a:ext>
              </a:extLst>
            </p:spPr>
            <p:txBody>
              <a:bodyPr anchor="b"/>
              <a:lstStyle/>
              <a:p>
                <a:endParaRPr lang="en-US"/>
              </a:p>
            </p:txBody>
          </p:sp>
          <p:sp>
            <p:nvSpPr>
              <p:cNvPr id="264209" name="Line 17"/>
              <p:cNvSpPr>
                <a:spLocks noChangeShapeType="1"/>
              </p:cNvSpPr>
              <p:nvPr/>
            </p:nvSpPr>
            <p:spPr bwMode="auto">
              <a:xfrm>
                <a:off x="2016" y="2448"/>
                <a:ext cx="0" cy="14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45791" dir="2021404" algn="ctr" rotWithShape="0">
                        <a:srgbClr val="9999FF"/>
                      </a:outerShdw>
                    </a:effectLst>
                  </a14:hiddenEffects>
                </a:ext>
              </a:extLst>
            </p:spPr>
            <p:txBody>
              <a:bodyPr anchor="b"/>
              <a:lstStyle/>
              <a:p>
                <a:endParaRPr lang="en-US"/>
              </a:p>
            </p:txBody>
          </p:sp>
        </p:grpSp>
      </p:grpSp>
      <p:grpSp>
        <p:nvGrpSpPr>
          <p:cNvPr id="264210" name="Group 18"/>
          <p:cNvGrpSpPr>
            <a:grpSpLocks/>
          </p:cNvGrpSpPr>
          <p:nvPr/>
        </p:nvGrpSpPr>
        <p:grpSpPr bwMode="auto">
          <a:xfrm>
            <a:off x="7620000" y="4114800"/>
            <a:ext cx="1219200" cy="304800"/>
            <a:chOff x="1200" y="2448"/>
            <a:chExt cx="816" cy="144"/>
          </a:xfrm>
        </p:grpSpPr>
        <p:sp>
          <p:nvSpPr>
            <p:cNvPr id="264211" name="Line 19"/>
            <p:cNvSpPr>
              <a:spLocks noChangeShapeType="1"/>
            </p:cNvSpPr>
            <p:nvPr/>
          </p:nvSpPr>
          <p:spPr bwMode="auto">
            <a:xfrm flipV="1">
              <a:off x="1200" y="2448"/>
              <a:ext cx="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45791" dir="2021404" algn="ctr" rotWithShape="0">
                      <a:srgbClr val="9999FF"/>
                    </a:outerShdw>
                  </a:effectLst>
                </a14:hiddenEffects>
              </a:ext>
            </a:extLst>
          </p:spPr>
          <p:txBody>
            <a:bodyPr anchor="b"/>
            <a:lstStyle/>
            <a:p>
              <a:endParaRPr lang="en-US"/>
            </a:p>
          </p:txBody>
        </p:sp>
        <p:sp>
          <p:nvSpPr>
            <p:cNvPr id="264212" name="Line 20"/>
            <p:cNvSpPr>
              <a:spLocks noChangeShapeType="1"/>
            </p:cNvSpPr>
            <p:nvPr/>
          </p:nvSpPr>
          <p:spPr bwMode="auto">
            <a:xfrm flipH="1">
              <a:off x="1200" y="2448"/>
              <a:ext cx="81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45791" dir="2021404" algn="ctr" rotWithShape="0">
                      <a:srgbClr val="9999FF"/>
                    </a:outerShdw>
                  </a:effectLst>
                </a14:hiddenEffects>
              </a:ext>
            </a:extLst>
          </p:spPr>
          <p:txBody>
            <a:bodyPr anchor="b"/>
            <a:lstStyle/>
            <a:p>
              <a:endParaRPr lang="en-US"/>
            </a:p>
          </p:txBody>
        </p:sp>
        <p:sp>
          <p:nvSpPr>
            <p:cNvPr id="264213" name="Line 21"/>
            <p:cNvSpPr>
              <a:spLocks noChangeShapeType="1"/>
            </p:cNvSpPr>
            <p:nvPr/>
          </p:nvSpPr>
          <p:spPr bwMode="auto">
            <a:xfrm>
              <a:off x="2016" y="2448"/>
              <a:ext cx="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45791" dir="2021404" algn="ctr" rotWithShape="0">
                      <a:srgbClr val="9999FF"/>
                    </a:outerShdw>
                  </a:effectLst>
                </a14:hiddenEffects>
              </a:ext>
            </a:extLst>
          </p:spPr>
          <p:txBody>
            <a:bodyPr anchor="b"/>
            <a:lstStyle/>
            <a:p>
              <a:endParaRPr lang="en-US"/>
            </a:p>
          </p:txBody>
        </p:sp>
      </p:grpSp>
      <p:sp>
        <p:nvSpPr>
          <p:cNvPr id="264214" name="Oval 22"/>
          <p:cNvSpPr>
            <a:spLocks noChangeArrowheads="1"/>
          </p:cNvSpPr>
          <p:nvPr/>
        </p:nvSpPr>
        <p:spPr bwMode="auto">
          <a:xfrm>
            <a:off x="6591300" y="3886200"/>
            <a:ext cx="3314700" cy="1172570"/>
          </a:xfrm>
          <a:prstGeom prst="ellipse">
            <a:avLst/>
          </a:prstGeom>
          <a:noFill/>
          <a:ln w="28575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B2B2B2">
                    <a:alpha val="50000"/>
                  </a:srgbClr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45791" dir="2021404" algn="ctr" rotWithShape="0">
                    <a:srgbClr val="9999FF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4215" name="AutoShape 23"/>
          <p:cNvSpPr>
            <a:spLocks noChangeArrowheads="1"/>
          </p:cNvSpPr>
          <p:nvPr/>
        </p:nvSpPr>
        <p:spPr bwMode="auto">
          <a:xfrm>
            <a:off x="5410200" y="2895600"/>
            <a:ext cx="2819400" cy="762000"/>
          </a:xfrm>
          <a:prstGeom prst="wedgeEllipseCallout">
            <a:avLst>
              <a:gd name="adj1" fmla="val 46792"/>
              <a:gd name="adj2" fmla="val 73542"/>
            </a:avLst>
          </a:prstGeom>
          <a:solidFill>
            <a:schemeClr val="bg2">
              <a:alpha val="50000"/>
            </a:schemeClr>
          </a:solidFill>
          <a:ln w="12700">
            <a:solidFill>
              <a:schemeClr val="tx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45791" dir="2021404" algn="ctr" rotWithShape="0">
                    <a:srgbClr val="9999FF"/>
                  </a:outerShdw>
                </a:effectLst>
              </a14:hiddenEffects>
            </a:ext>
          </a:extLst>
        </p:spPr>
        <p:txBody>
          <a:bodyPr anchor="b"/>
          <a:lstStyle/>
          <a:p>
            <a:pPr algn="ctr" eaLnBrk="1" hangingPunct="1"/>
            <a:r>
              <a:rPr lang="en-US" altLang="en-US" b="1">
                <a:solidFill>
                  <a:schemeClr val="tx2"/>
                </a:solidFill>
              </a:rPr>
              <a:t>Transitive Dependency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3920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Identify and </a:t>
            </a:r>
            <a:r>
              <a:rPr lang="en-US" b="1" dirty="0">
                <a:cs typeface="Times New Roman" charset="0"/>
              </a:rPr>
              <a:t>eliminate repeating groups</a:t>
            </a:r>
          </a:p>
          <a:p>
            <a:pPr marL="0" indent="0" eaLnBrk="1" hangingPunct="1">
              <a:buNone/>
            </a:pPr>
            <a:endParaRPr lang="en-US" b="1" dirty="0">
              <a:cs typeface="Times New Roman" charset="0"/>
            </a:endParaRPr>
          </a:p>
          <a:p>
            <a:pPr marL="0" indent="0" eaLnBrk="1" hangingPunct="1">
              <a:buNone/>
            </a:pPr>
            <a:r>
              <a:rPr lang="en-US" b="1" dirty="0">
                <a:cs typeface="Times New Roman" charset="0"/>
              </a:rPr>
              <a:t>	</a:t>
            </a:r>
            <a:r>
              <a:rPr lang="en-US" dirty="0">
                <a:cs typeface="Times New Roman" charset="0"/>
              </a:rPr>
              <a:t>Group of multiple entries of same type can exist for any single key 	attribute occurrence</a:t>
            </a: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Steps:</a:t>
            </a: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	Eliminate the repeating groups.</a:t>
            </a: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	Identify a primary key. </a:t>
            </a: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	Identify dependencies.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6F84B49-2F18-0048-AD91-2FDB69DB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to First Normal Form</a:t>
            </a:r>
          </a:p>
        </p:txBody>
      </p:sp>
    </p:spTree>
    <p:extLst>
      <p:ext uri="{BB962C8B-B14F-4D97-AF65-F5344CB8AC3E}">
        <p14:creationId xmlns:p14="http://schemas.microsoft.com/office/powerpoint/2010/main" val="21962613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9FF54-095C-9E45-923E-2400BB1BE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Repeating Groups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E6E998-1E6C-8E46-A06F-E0B13C130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6074" y="1690688"/>
            <a:ext cx="8597325" cy="500105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F935394-30E5-874C-880D-88C070DF82E6}"/>
              </a:ext>
            </a:extLst>
          </p:cNvPr>
          <p:cNvSpPr/>
          <p:nvPr/>
        </p:nvSpPr>
        <p:spPr>
          <a:xfrm>
            <a:off x="3366074" y="1911927"/>
            <a:ext cx="8597324" cy="11637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E7DAFB5-76DB-B246-BE0B-F66C18CCB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376055" cy="4351338"/>
          </a:xfrm>
        </p:spPr>
        <p:txBody>
          <a:bodyPr>
            <a:normAutofit/>
          </a:bodyPr>
          <a:lstStyle/>
          <a:p>
            <a:pPr marL="0" indent="0" eaLnBrk="1" hangingPunct="1">
              <a:lnSpc>
                <a:spcPct val="150000"/>
              </a:lnSpc>
              <a:buNone/>
            </a:pPr>
            <a:r>
              <a:rPr lang="en-US" sz="2000" dirty="0">
                <a:cs typeface="Times New Roman" charset="0"/>
              </a:rPr>
              <a:t>Repeating groups imply connection between data without explicit declaration</a:t>
            </a:r>
          </a:p>
        </p:txBody>
      </p:sp>
    </p:spTree>
    <p:extLst>
      <p:ext uri="{BB962C8B-B14F-4D97-AF65-F5344CB8AC3E}">
        <p14:creationId xmlns:p14="http://schemas.microsoft.com/office/powerpoint/2010/main" val="41123155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Conversion to First Normal Form (1NF)</a:t>
            </a:r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1NF describes tabular format in which:</a:t>
            </a:r>
          </a:p>
          <a:p>
            <a:pPr marL="457200" lvl="1" indent="0">
              <a:buNone/>
            </a:pPr>
            <a:r>
              <a:rPr lang="en-US" dirty="0">
                <a:cs typeface="Times New Roman" charset="0"/>
              </a:rPr>
              <a:t>All key attributes are defined</a:t>
            </a:r>
          </a:p>
          <a:p>
            <a:pPr marL="457200" lvl="1" indent="0" eaLnBrk="1" hangingPunct="1">
              <a:buNone/>
            </a:pPr>
            <a:r>
              <a:rPr lang="en-US" dirty="0">
                <a:cs typeface="Times New Roman" charset="0"/>
              </a:rPr>
              <a:t>There are no repeating groups in the table</a:t>
            </a:r>
          </a:p>
          <a:p>
            <a:pPr marL="457200" lvl="1" indent="0" eaLnBrk="1" hangingPunct="1">
              <a:buNone/>
            </a:pPr>
            <a:r>
              <a:rPr lang="en-US" dirty="0">
                <a:cs typeface="Times New Roman" charset="0"/>
              </a:rPr>
              <a:t>All attributes are dependent on the primary key</a:t>
            </a:r>
          </a:p>
          <a:p>
            <a:pPr eaLnBrk="1" hangingPunct="1"/>
            <a:endParaRPr lang="en-US" dirty="0">
              <a:cs typeface="Times New Roman" charset="0"/>
            </a:endParaRP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All relational tables satisfy 1NF requirements</a:t>
            </a:r>
          </a:p>
          <a:p>
            <a:pPr eaLnBrk="1" hangingPunct="1"/>
            <a:endParaRPr lang="en-US" dirty="0">
              <a:cs typeface="Times New Roman" charset="0"/>
            </a:endParaRP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Tables may have partial and transitive dependencies</a:t>
            </a:r>
          </a:p>
          <a:p>
            <a:pPr marL="457200" lvl="1" indent="0" eaLnBrk="1" hangingPunct="1">
              <a:buNone/>
            </a:pPr>
            <a:r>
              <a:rPr lang="en-US" dirty="0">
                <a:cs typeface="Times New Roman" charset="0"/>
              </a:rPr>
              <a:t>Subject to data redundancies and various anomalies</a:t>
            </a:r>
          </a:p>
          <a:p>
            <a:pPr eaLnBrk="1" hangingPunct="1"/>
            <a:endParaRPr lang="en-US" dirty="0">
              <a:cs typeface="Times New Roman" charset="0"/>
            </a:endParaRPr>
          </a:p>
          <a:p>
            <a:pPr eaLnBrk="1" hangingPunct="1"/>
            <a:endParaRPr lang="en-US" dirty="0">
              <a:cs typeface="Times New Roman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730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to 1NF: ASSIGNMENT </a:t>
            </a:r>
            <a:r>
              <a:rPr lang="en-US" u="sng" dirty="0"/>
              <a:t>Table</a:t>
            </a:r>
          </a:p>
        </p:txBody>
      </p:sp>
      <p:pic>
        <p:nvPicPr>
          <p:cNvPr id="3076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1905000"/>
            <a:ext cx="7838636" cy="4422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191000" y="3124200"/>
            <a:ext cx="472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(1NF) All rows comprise a unique instance of an entity.</a:t>
            </a:r>
          </a:p>
        </p:txBody>
      </p:sp>
    </p:spTree>
    <p:extLst>
      <p:ext uri="{BB962C8B-B14F-4D97-AF65-F5344CB8AC3E}">
        <p14:creationId xmlns:p14="http://schemas.microsoft.com/office/powerpoint/2010/main" val="201316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dirty="0">
                <a:latin typeface="Times New Roman" charset="0"/>
                <a:cs typeface="Times New Roman" charset="0"/>
              </a:rPr>
              <a:t>Depicts all dependencies found within given table structure</a:t>
            </a:r>
          </a:p>
          <a:p>
            <a:pPr marL="457200" lvl="1" indent="0" eaLnBrk="1" hangingPunct="1">
              <a:buNone/>
            </a:pPr>
            <a:endParaRPr lang="en-US" dirty="0">
              <a:latin typeface="Times New Roman" charset="0"/>
              <a:cs typeface="Times New Roman" charset="0"/>
            </a:endParaRPr>
          </a:p>
          <a:p>
            <a:pPr marL="457200" lvl="1" indent="0" eaLnBrk="1" hangingPunct="1">
              <a:buNone/>
            </a:pPr>
            <a:r>
              <a:rPr lang="en-US" dirty="0">
                <a:latin typeface="Times New Roman" charset="0"/>
                <a:cs typeface="Times New Roman" charset="0"/>
              </a:rPr>
              <a:t>Overview of all relationships among table’s attributes</a:t>
            </a:r>
          </a:p>
          <a:p>
            <a:pPr marL="457200" lvl="1" indent="0" eaLnBrk="1" hangingPunct="1">
              <a:buNone/>
            </a:pPr>
            <a:endParaRPr lang="en-US" dirty="0">
              <a:latin typeface="Times New Roman" charset="0"/>
              <a:cs typeface="Times New Roman" charset="0"/>
            </a:endParaRPr>
          </a:p>
          <a:p>
            <a:pPr marL="457200" lvl="1" indent="0" eaLnBrk="1" hangingPunct="1">
              <a:buNone/>
            </a:pPr>
            <a:r>
              <a:rPr lang="en-US" dirty="0">
                <a:latin typeface="Times New Roman" charset="0"/>
                <a:cs typeface="Times New Roman" charset="0"/>
              </a:rPr>
              <a:t>Makes it less likely that an important dependency will be overlooked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6F9797D-A1A6-C148-B001-7C0A6BF13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Diagram</a:t>
            </a:r>
          </a:p>
        </p:txBody>
      </p:sp>
    </p:spTree>
    <p:extLst>
      <p:ext uri="{BB962C8B-B14F-4D97-AF65-F5344CB8AC3E}">
        <p14:creationId xmlns:p14="http://schemas.microsoft.com/office/powerpoint/2010/main" val="605798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7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1776414"/>
            <a:ext cx="8686800" cy="4471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3B193A2-85EB-9249-8BB3-6850EC526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1NF Dependency Diagram</a:t>
            </a:r>
          </a:p>
        </p:txBody>
      </p:sp>
    </p:spTree>
    <p:extLst>
      <p:ext uri="{BB962C8B-B14F-4D97-AF65-F5344CB8AC3E}">
        <p14:creationId xmlns:p14="http://schemas.microsoft.com/office/powerpoint/2010/main" val="427954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34010" cy="1325563"/>
          </a:xfrm>
        </p:spPr>
        <p:txBody>
          <a:bodyPr/>
          <a:lstStyle/>
          <a:p>
            <a:pPr eaLnBrk="1" hangingPunct="1"/>
            <a:r>
              <a:rPr lang="en-US" dirty="0"/>
              <a:t>Conversion to Second Normal Form (2NF)</a:t>
            </a:r>
          </a:p>
        </p:txBody>
      </p:sp>
      <p:sp>
        <p:nvSpPr>
          <p:cNvPr id="2765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Steps </a:t>
            </a:r>
          </a:p>
          <a:p>
            <a:pPr marL="0" indent="0">
              <a:buNone/>
            </a:pPr>
            <a:r>
              <a:rPr lang="en-US" dirty="0">
                <a:cs typeface="Times New Roman" charset="0"/>
              </a:rPr>
              <a:t>	1. Make new tables to eliminate partial dependencies</a:t>
            </a:r>
          </a:p>
          <a:p>
            <a:pPr marL="0" indent="0">
              <a:buNone/>
            </a:pPr>
            <a:r>
              <a:rPr lang="en-US" dirty="0">
                <a:cs typeface="Times New Roman" charset="0"/>
              </a:rPr>
              <a:t>	2. Reassign corresponding dependent attributes</a:t>
            </a:r>
          </a:p>
          <a:p>
            <a:pPr marL="0" indent="0" eaLnBrk="1" hangingPunct="1">
              <a:buNone/>
            </a:pPr>
            <a:endParaRPr lang="en-US" dirty="0">
              <a:cs typeface="Times New Roman" charset="0"/>
            </a:endParaRP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Table is in 2NF when it:</a:t>
            </a:r>
          </a:p>
          <a:p>
            <a:pPr marL="0" indent="0">
              <a:buNone/>
            </a:pPr>
            <a:r>
              <a:rPr lang="en-US" dirty="0">
                <a:cs typeface="Times New Roman" charset="0"/>
              </a:rPr>
              <a:t>	1. Is in 1NF</a:t>
            </a:r>
          </a:p>
          <a:p>
            <a:pPr marL="0" indent="0">
              <a:buNone/>
            </a:pPr>
            <a:r>
              <a:rPr lang="en-US" dirty="0">
                <a:cs typeface="Times New Roman" charset="0"/>
              </a:rPr>
              <a:t>	2. Includes no partial dependencies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04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dirty="0">
                <a:latin typeface="Times New Roman" charset="0"/>
                <a:cs typeface="Times New Roman" charset="0"/>
              </a:rPr>
              <a:t>Second Normal Form (2NF) Conversion Results</a:t>
            </a:r>
          </a:p>
        </p:txBody>
      </p:sp>
      <p:pic>
        <p:nvPicPr>
          <p:cNvPr id="28675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1600201"/>
            <a:ext cx="8001000" cy="4981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642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Evaluating table structures to minimize redundancy. </a:t>
            </a: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Reduces data anomalies and correct table structures.</a:t>
            </a: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Types:</a:t>
            </a:r>
          </a:p>
          <a:p>
            <a:pPr marL="0" indent="0">
              <a:buNone/>
            </a:pPr>
            <a:r>
              <a:rPr lang="en-US" dirty="0">
                <a:cs typeface="Times New Roman" charset="0"/>
              </a:rPr>
              <a:t>	First normal form (1NF)</a:t>
            </a:r>
          </a:p>
          <a:p>
            <a:pPr marL="0" indent="0">
              <a:buNone/>
            </a:pPr>
            <a:r>
              <a:rPr lang="en-US" dirty="0">
                <a:cs typeface="Times New Roman" charset="0"/>
              </a:rPr>
              <a:t>	Second normal form (2NF)</a:t>
            </a:r>
          </a:p>
          <a:p>
            <a:pPr marL="0" indent="0">
              <a:buNone/>
            </a:pPr>
            <a:r>
              <a:rPr lang="en-US" dirty="0">
                <a:cs typeface="Times New Roman" charset="0"/>
              </a:rPr>
              <a:t>	Third normal form (3NF) </a:t>
            </a:r>
          </a:p>
          <a:p>
            <a:pPr marL="0" indent="0">
              <a:buNone/>
            </a:pPr>
            <a:r>
              <a:rPr lang="en-US" dirty="0">
                <a:cs typeface="Times New Roman" charset="0"/>
              </a:rPr>
              <a:t>	Boyce-Codd normal form (BCNF)</a:t>
            </a:r>
          </a:p>
          <a:p>
            <a:pPr marL="0" indent="0">
              <a:buNone/>
            </a:pPr>
            <a:r>
              <a:rPr lang="en-US" dirty="0">
                <a:cs typeface="Times New Roman" charset="0"/>
              </a:rPr>
              <a:t>	Fourth normal form (4NF)</a:t>
            </a:r>
          </a:p>
          <a:p>
            <a:pPr lvl="1" eaLnBrk="1" hangingPunct="1"/>
            <a:endParaRPr lang="en-US" dirty="0">
              <a:cs typeface="Times New Roman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DFCE5F9-B2AA-3B4F-BBFD-5835883EF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</a:t>
            </a:r>
          </a:p>
        </p:txBody>
      </p:sp>
    </p:spTree>
    <p:extLst>
      <p:ext uri="{BB962C8B-B14F-4D97-AF65-F5344CB8AC3E}">
        <p14:creationId xmlns:p14="http://schemas.microsoft.com/office/powerpoint/2010/main" val="43273998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Steps</a:t>
            </a: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	1. Make new tables to eliminate transitive dependencies </a:t>
            </a: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	2. Reassign corresponding dependent attributes</a:t>
            </a:r>
          </a:p>
          <a:p>
            <a:pPr marL="0" indent="0" eaLnBrk="1" hangingPunct="1">
              <a:buNone/>
            </a:pPr>
            <a:endParaRPr lang="en-US" dirty="0">
              <a:cs typeface="Times New Roman" charset="0"/>
            </a:endParaRP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Table is in 3NF when it:</a:t>
            </a: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	1. Is in 2NF</a:t>
            </a: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	2. Contains no transitive dependencies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B86A9E1-8F52-A044-A70F-335CD6ADB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to Third Normal Form (3NF)</a:t>
            </a:r>
          </a:p>
        </p:txBody>
      </p:sp>
    </p:spTree>
    <p:extLst>
      <p:ext uri="{BB962C8B-B14F-4D97-AF65-F5344CB8AC3E}">
        <p14:creationId xmlns:p14="http://schemas.microsoft.com/office/powerpoint/2010/main" val="40381907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Third Normal Form (3NF) Conversion</a:t>
            </a:r>
          </a:p>
        </p:txBody>
      </p:sp>
      <p:pic>
        <p:nvPicPr>
          <p:cNvPr id="30723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1982788"/>
            <a:ext cx="8686800" cy="3960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8427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3NF Eliminated Transitive Dependencies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5EAD1-A86D-9D4A-BEA1-B2E4F0AA2B0F}" type="slidenum">
              <a:rPr lang="en-US" smtClean="0"/>
              <a:pPr/>
              <a:t>42</a:t>
            </a:fld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4893" y="2570956"/>
            <a:ext cx="7542213" cy="290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43689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Evaluate PK assignments and naming conventions</a:t>
            </a:r>
          </a:p>
          <a:p>
            <a:pPr marL="0" indent="0" eaLnBrk="1" hangingPunct="1">
              <a:buNone/>
            </a:pPr>
            <a:endParaRPr lang="en-US" dirty="0">
              <a:cs typeface="Times New Roman" charset="0"/>
            </a:endParaRP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Refine attribute atomicity</a:t>
            </a:r>
          </a:p>
          <a:p>
            <a:pPr marL="0" indent="0" eaLnBrk="1" hangingPunct="1">
              <a:buNone/>
            </a:pPr>
            <a:endParaRPr lang="en-US" b="1" dirty="0">
              <a:solidFill>
                <a:srgbClr val="3366FF"/>
              </a:solidFill>
              <a:cs typeface="Times New Roman" charset="0"/>
            </a:endParaRPr>
          </a:p>
          <a:p>
            <a:pPr marL="0" indent="0" eaLnBrk="1" hangingPunct="1">
              <a:buNone/>
            </a:pPr>
            <a:r>
              <a:rPr lang="en-US" b="1" dirty="0">
                <a:solidFill>
                  <a:srgbClr val="3366FF"/>
                </a:solidFill>
                <a:cs typeface="Times New Roman" charset="0"/>
              </a:rPr>
              <a:t>	</a:t>
            </a:r>
            <a:r>
              <a:rPr lang="en-US" b="1" dirty="0">
                <a:cs typeface="Times New Roman" charset="0"/>
              </a:rPr>
              <a:t>Atomic attribute</a:t>
            </a:r>
            <a:r>
              <a:rPr lang="en-US" dirty="0">
                <a:cs typeface="Times New Roman" charset="0"/>
              </a:rPr>
              <a:t>: Cannot be further subdivided</a:t>
            </a:r>
          </a:p>
          <a:p>
            <a:pPr marL="0" indent="0" eaLnBrk="1" hangingPunct="1">
              <a:buNone/>
            </a:pPr>
            <a:endParaRPr lang="en-US" dirty="0">
              <a:cs typeface="Times New Roman" charset="0"/>
            </a:endParaRP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Identify new attributes and relationships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43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AF45740-FBEA-F346-B261-86E75E53C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 for Good Normalized Set of Tables</a:t>
            </a:r>
          </a:p>
        </p:txBody>
      </p:sp>
    </p:spTree>
    <p:extLst>
      <p:ext uri="{BB962C8B-B14F-4D97-AF65-F5344CB8AC3E}">
        <p14:creationId xmlns:p14="http://schemas.microsoft.com/office/powerpoint/2010/main" val="246893418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sz="3200" dirty="0">
                <a:cs typeface="Times New Roman" charset="0"/>
              </a:rPr>
              <a:t>Refine PKs for data granularity</a:t>
            </a:r>
          </a:p>
          <a:p>
            <a:pPr marL="0" indent="0" eaLnBrk="1" hangingPunct="1">
              <a:buNone/>
            </a:pPr>
            <a:endParaRPr lang="en-US" sz="3200" b="1" dirty="0">
              <a:solidFill>
                <a:srgbClr val="3366FF"/>
              </a:solidFill>
              <a:cs typeface="Times New Roman" charset="0"/>
            </a:endParaRPr>
          </a:p>
          <a:p>
            <a:pPr marL="0" indent="0" eaLnBrk="1" hangingPunct="1">
              <a:buNone/>
            </a:pPr>
            <a:r>
              <a:rPr lang="en-US" sz="3200" b="1" dirty="0">
                <a:solidFill>
                  <a:srgbClr val="3366FF"/>
                </a:solidFill>
                <a:cs typeface="Times New Roman" charset="0"/>
              </a:rPr>
              <a:t>	</a:t>
            </a:r>
            <a:r>
              <a:rPr lang="en-US" sz="3200" b="1" dirty="0">
                <a:cs typeface="Times New Roman" charset="0"/>
              </a:rPr>
              <a:t>Granularity</a:t>
            </a:r>
            <a:r>
              <a:rPr lang="en-US" sz="3200" dirty="0">
                <a:cs typeface="Times New Roman" charset="0"/>
              </a:rPr>
              <a:t>: Level of detail represented by the values 	stored in a 	table’s row</a:t>
            </a:r>
          </a:p>
          <a:p>
            <a:pPr marL="0" indent="0" eaLnBrk="1" hangingPunct="1">
              <a:buNone/>
            </a:pPr>
            <a:endParaRPr lang="en-US" sz="3200" dirty="0">
              <a:cs typeface="Times New Roman" charset="0"/>
            </a:endParaRPr>
          </a:p>
          <a:p>
            <a:pPr marL="0" indent="0" eaLnBrk="1" hangingPunct="1">
              <a:buNone/>
            </a:pPr>
            <a:r>
              <a:rPr lang="en-US" sz="3200" dirty="0">
                <a:cs typeface="Times New Roman" charset="0"/>
              </a:rPr>
              <a:t>Maintain historical accuracy and evaluate using derived attributes</a:t>
            </a:r>
          </a:p>
          <a:p>
            <a:pPr eaLnBrk="1" hangingPunct="1"/>
            <a:endParaRPr lang="en-US" dirty="0">
              <a:cs typeface="Times New Roman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AF45740-FBEA-F346-B261-86E75E53C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 for Good Normalized Set of Tables</a:t>
            </a:r>
          </a:p>
        </p:txBody>
      </p:sp>
    </p:spTree>
    <p:extLst>
      <p:ext uri="{BB962C8B-B14F-4D97-AF65-F5344CB8AC3E}">
        <p14:creationId xmlns:p14="http://schemas.microsoft.com/office/powerpoint/2010/main" val="7263633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The Completed Database</a:t>
            </a:r>
          </a:p>
        </p:txBody>
      </p:sp>
      <p:pic>
        <p:nvPicPr>
          <p:cNvPr id="32771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2925" y="1905001"/>
            <a:ext cx="5382589" cy="4543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20254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5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3180" y="515321"/>
            <a:ext cx="6815528" cy="62061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92739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9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8662" y="305164"/>
            <a:ext cx="8449405" cy="62337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42409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3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0860" y="345476"/>
            <a:ext cx="9233703" cy="6193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83324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80106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b="1" dirty="0">
                <a:cs typeface="Times New Roman" charset="0"/>
              </a:rPr>
              <a:t>System-defined attribute </a:t>
            </a:r>
          </a:p>
          <a:p>
            <a:pPr marL="0" indent="0" eaLnBrk="1" hangingPunct="1">
              <a:buNone/>
            </a:pPr>
            <a:endParaRPr lang="en-US" dirty="0">
              <a:cs typeface="Times New Roman" charset="0"/>
            </a:endParaRP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Used by designers when the primary key is considered to be unsuitable</a:t>
            </a:r>
          </a:p>
          <a:p>
            <a:pPr marL="0" indent="0" eaLnBrk="1" hangingPunct="1">
              <a:buNone/>
            </a:pPr>
            <a:endParaRPr lang="en-US" dirty="0">
              <a:cs typeface="Times New Roman" charset="0"/>
            </a:endParaRP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Created an managed via the DBMS</a:t>
            </a:r>
          </a:p>
          <a:p>
            <a:pPr marL="0" indent="0" eaLnBrk="1" hangingPunct="1">
              <a:buNone/>
            </a:pPr>
            <a:endParaRPr lang="en-US" dirty="0">
              <a:cs typeface="Times New Roman" charset="0"/>
            </a:endParaRP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A numeric value which is </a:t>
            </a:r>
            <a:r>
              <a:rPr lang="en-US" b="1" dirty="0">
                <a:cs typeface="Times New Roman" charset="0"/>
              </a:rPr>
              <a:t>automatically incremented</a:t>
            </a:r>
            <a:r>
              <a:rPr lang="en-US" dirty="0">
                <a:solidFill>
                  <a:srgbClr val="3366FF"/>
                </a:solidFill>
                <a:cs typeface="Times New Roman" charset="0"/>
              </a:rPr>
              <a:t> </a:t>
            </a:r>
            <a:r>
              <a:rPr lang="en-US" dirty="0">
                <a:cs typeface="Times New Roman" charset="0"/>
              </a:rPr>
              <a:t>for each new row</a:t>
            </a:r>
          </a:p>
          <a:p>
            <a:pPr marL="0" indent="0" eaLnBrk="1" hangingPunct="1">
              <a:buNone/>
            </a:pPr>
            <a:endParaRPr lang="en-US" i="1" dirty="0">
              <a:cs typeface="Times New Roman" charset="0"/>
            </a:endParaRPr>
          </a:p>
          <a:p>
            <a:pPr marL="0" indent="0" eaLnBrk="1" hangingPunct="1">
              <a:buNone/>
            </a:pPr>
            <a:r>
              <a:rPr lang="en-US" i="1" dirty="0">
                <a:cs typeface="Times New Roman" charset="0"/>
              </a:rPr>
              <a:t>Can create anomalies without thoughtful use and indexing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49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836759D-0E74-8949-B923-E754522A8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Surrogate Keys</a:t>
            </a:r>
          </a:p>
        </p:txBody>
      </p:sp>
    </p:spTree>
    <p:extLst>
      <p:ext uri="{BB962C8B-B14F-4D97-AF65-F5344CB8AC3E}">
        <p14:creationId xmlns:p14="http://schemas.microsoft.com/office/powerpoint/2010/main" val="2120053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Database Anomalies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en-US" dirty="0"/>
              <a:t>Data redundancy </a:t>
            </a:r>
            <a:r>
              <a:rPr lang="en-US" altLang="en-US" dirty="0">
                <a:sym typeface="Wingdings" panose="05000000000000000000" pitchFamily="2" charset="2"/>
              </a:rPr>
              <a:t> </a:t>
            </a:r>
            <a:r>
              <a:rPr lang="en-US" altLang="en-US" dirty="0"/>
              <a:t>Data anomalies (i.e. inconsistent data)</a:t>
            </a:r>
          </a:p>
          <a:p>
            <a:endParaRPr lang="en-US" altLang="en-US" dirty="0"/>
          </a:p>
          <a:p>
            <a:pPr marL="0" indent="0">
              <a:buNone/>
            </a:pPr>
            <a:r>
              <a:rPr lang="en-US" altLang="en-US" dirty="0"/>
              <a:t>Insertion</a:t>
            </a:r>
          </a:p>
          <a:p>
            <a:pPr marL="457200" lvl="1" indent="0">
              <a:buNone/>
            </a:pPr>
            <a:r>
              <a:rPr lang="en-US" altLang="en-US" dirty="0"/>
              <a:t>Certain data cannot be inserted without the presence of other data. </a:t>
            </a:r>
          </a:p>
          <a:p>
            <a:pPr marL="0" indent="0">
              <a:buNone/>
            </a:pPr>
            <a:r>
              <a:rPr lang="en-US" altLang="en-US" dirty="0"/>
              <a:t>Deletion</a:t>
            </a:r>
          </a:p>
          <a:p>
            <a:pPr marL="457200" lvl="1" indent="0">
              <a:buNone/>
            </a:pPr>
            <a:r>
              <a:rPr lang="en-US" dirty="0"/>
              <a:t>Certain data are lost because of the deletion of other data.</a:t>
            </a:r>
          </a:p>
          <a:p>
            <a:pPr marL="0" indent="0">
              <a:buNone/>
            </a:pPr>
            <a:r>
              <a:rPr lang="en-US" altLang="en-US" dirty="0"/>
              <a:t>Update</a:t>
            </a:r>
          </a:p>
          <a:p>
            <a:pPr marL="457200" lvl="1" indent="0">
              <a:buNone/>
            </a:pPr>
            <a:r>
              <a:rPr lang="en-US" dirty="0"/>
              <a:t>One or more instances of duplicated data is updated, but not all. </a:t>
            </a:r>
            <a:endParaRPr lang="en-US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16849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B11F3-C5A0-F149-8BC6-B43933CDA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 Normal Form (3NF) Results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7060FB-92B5-D34D-AA51-4B640993D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50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59868A-CD71-5544-91FF-D2199F689A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828801"/>
            <a:ext cx="9144000" cy="4163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18232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5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199" y="365125"/>
            <a:ext cx="6585679" cy="59968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51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86C3B37-5EBA-D64B-8246-7E8BF17BE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JOB_CODE</a:t>
            </a:r>
          </a:p>
        </p:txBody>
      </p:sp>
    </p:spTree>
    <p:extLst>
      <p:ext uri="{BB962C8B-B14F-4D97-AF65-F5344CB8AC3E}">
        <p14:creationId xmlns:p14="http://schemas.microsoft.com/office/powerpoint/2010/main" val="215131222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B11F3-C5A0-F149-8BC6-B43933CDA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 Normal Form (3NF) Results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7060FB-92B5-D34D-AA51-4B640993D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52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59868A-CD71-5544-91FF-D2199F689A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828801"/>
            <a:ext cx="9144000" cy="4163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82778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3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9287" y="657068"/>
            <a:ext cx="8272713" cy="55488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53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A51EEE8-257E-254F-B544-93412F777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EMP_NUM</a:t>
            </a:r>
          </a:p>
        </p:txBody>
      </p:sp>
    </p:spTree>
    <p:extLst>
      <p:ext uri="{BB962C8B-B14F-4D97-AF65-F5344CB8AC3E}">
        <p14:creationId xmlns:p14="http://schemas.microsoft.com/office/powerpoint/2010/main" val="121195916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Every determinant in the table should be a candidate key</a:t>
            </a:r>
          </a:p>
          <a:p>
            <a:pPr marL="457200" lvl="1" indent="0" eaLnBrk="1" hangingPunct="1">
              <a:buNone/>
            </a:pPr>
            <a:endParaRPr lang="en-US" dirty="0">
              <a:cs typeface="Times New Roman" charset="0"/>
            </a:endParaRPr>
          </a:p>
          <a:p>
            <a:pPr marL="457200" lvl="1" indent="0" eaLnBrk="1" hangingPunct="1">
              <a:buNone/>
            </a:pPr>
            <a:r>
              <a:rPr lang="en-US" dirty="0">
                <a:cs typeface="Times New Roman" charset="0"/>
              </a:rPr>
              <a:t>Candidate key - Same characteristics as primary key but not chosen to be the primary key</a:t>
            </a:r>
          </a:p>
          <a:p>
            <a:pPr marL="0" indent="0" eaLnBrk="1" hangingPunct="1">
              <a:buNone/>
            </a:pPr>
            <a:endParaRPr lang="en-US" dirty="0">
              <a:cs typeface="Times New Roman" charset="0"/>
            </a:endParaRP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Equivalent to 3NF when the table contains only one candidate key</a:t>
            </a: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Can only be violated only when the table contains more than one candidate key</a:t>
            </a: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Considered to be a special case of 3NF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54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6F70659-2B61-8E46-9E2C-6523F5A5B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Boyce-Codd Normal Form (BCNF)</a:t>
            </a:r>
          </a:p>
        </p:txBody>
      </p:sp>
    </p:spTree>
    <p:extLst>
      <p:ext uri="{BB962C8B-B14F-4D97-AF65-F5344CB8AC3E}">
        <p14:creationId xmlns:p14="http://schemas.microsoft.com/office/powerpoint/2010/main" val="97613802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AD047C-2403-F146-9F8A-BE8F2209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55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19E1D5-CFD3-7F4E-9E60-F17AD6D6D3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447801"/>
            <a:ext cx="9144000" cy="18763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1498992-ABC8-A949-97D5-5490DA8A556F}"/>
              </a:ext>
            </a:extLst>
          </p:cNvPr>
          <p:cNvCxnSpPr/>
          <p:nvPr/>
        </p:nvCxnSpPr>
        <p:spPr>
          <a:xfrm flipH="1" flipV="1">
            <a:off x="4724400" y="3200400"/>
            <a:ext cx="838200" cy="12192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F138366-177D-3A41-BFA4-04DC54D12A9C}"/>
              </a:ext>
            </a:extLst>
          </p:cNvPr>
          <p:cNvCxnSpPr>
            <a:cxnSpLocks/>
          </p:cNvCxnSpPr>
          <p:nvPr/>
        </p:nvCxnSpPr>
        <p:spPr>
          <a:xfrm flipV="1">
            <a:off x="5562600" y="3200402"/>
            <a:ext cx="609600" cy="121919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2A8472A-197E-3B44-B5C6-87974F463F22}"/>
              </a:ext>
            </a:extLst>
          </p:cNvPr>
          <p:cNvSpPr txBox="1"/>
          <p:nvPr/>
        </p:nvSpPr>
        <p:spPr>
          <a:xfrm>
            <a:off x="4727276" y="4569318"/>
            <a:ext cx="1522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Candidate Key</a:t>
            </a:r>
          </a:p>
        </p:txBody>
      </p:sp>
    </p:spTree>
    <p:extLst>
      <p:ext uri="{BB962C8B-B14F-4D97-AF65-F5344CB8AC3E}">
        <p14:creationId xmlns:p14="http://schemas.microsoft.com/office/powerpoint/2010/main" val="809485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F14253-027C-3C49-BE10-9AE8FDB3F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56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45A60A-A493-ED4F-9900-E5CFE34A10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259137"/>
            <a:ext cx="9144000" cy="658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8268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F14253-027C-3C49-BE10-9AE8FDB3F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57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45A60A-A493-ED4F-9900-E5CFE34A10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69874"/>
            <a:ext cx="9144000" cy="658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5759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05780-2F85-8E4F-A3E9-8D6469912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Fourth Normal Form (4NF)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16DDC-8DDF-F044-ACAF-1B1BF2CED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Eliminates multi-valued dependencies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Combination of values are dependent in relation but independent of each other in application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May occur in business situations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Depends on interpretation of data, like other normalization schemes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6F0D1A-401F-C345-9370-A1A08DC1A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73040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11B39-29E2-5143-87FC-D0977F45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PIZZA EXAMPLE!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C92DCE-7AA3-4342-A8FB-154E0716F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59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874A7F-3D1B-E24B-82C7-79ED03AE5B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917700"/>
            <a:ext cx="4127500" cy="4559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6E8A96F-A934-2845-9F91-D69E9B8353E6}"/>
              </a:ext>
            </a:extLst>
          </p:cNvPr>
          <p:cNvSpPr txBox="1"/>
          <p:nvPr/>
        </p:nvSpPr>
        <p:spPr>
          <a:xfrm>
            <a:off x="6248400" y="1828801"/>
            <a:ext cx="441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3NF and BCNF due to </a:t>
            </a:r>
          </a:p>
          <a:p>
            <a:r>
              <a:rPr lang="en-US" dirty="0"/>
              <a:t>a single candidate key:</a:t>
            </a:r>
          </a:p>
          <a:p>
            <a:endParaRPr lang="en-US" dirty="0"/>
          </a:p>
          <a:p>
            <a:r>
              <a:rPr lang="en-US" dirty="0"/>
              <a:t>(Restaurant, Pizza Variety, Delivery Area)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92A4B1-4353-264B-BE5F-BD7C9F5AEBFE}"/>
              </a:ext>
            </a:extLst>
          </p:cNvPr>
          <p:cNvSpPr txBox="1"/>
          <p:nvPr/>
        </p:nvSpPr>
        <p:spPr>
          <a:xfrm>
            <a:off x="6248401" y="3333929"/>
            <a:ext cx="27472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partial dependencies</a:t>
            </a:r>
          </a:p>
          <a:p>
            <a:endParaRPr lang="en-US" dirty="0"/>
          </a:p>
          <a:p>
            <a:r>
              <a:rPr lang="en-US" dirty="0"/>
              <a:t>No transitive dependencies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931838-FCCE-1A45-AF24-76E349E06D48}"/>
              </a:ext>
            </a:extLst>
          </p:cNvPr>
          <p:cNvSpPr txBox="1"/>
          <p:nvPr/>
        </p:nvSpPr>
        <p:spPr>
          <a:xfrm>
            <a:off x="6264350" y="4562059"/>
            <a:ext cx="1572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Redundancies!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9FB375-1511-FA4A-A642-F36F4F8A8B3E}"/>
              </a:ext>
            </a:extLst>
          </p:cNvPr>
          <p:cNvSpPr txBox="1"/>
          <p:nvPr/>
        </p:nvSpPr>
        <p:spPr>
          <a:xfrm>
            <a:off x="2590801" y="1548809"/>
            <a:ext cx="3094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	       Y 		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FB66BE-BCD2-F04A-9425-0A3F368427DE}"/>
              </a:ext>
            </a:extLst>
          </p:cNvPr>
          <p:cNvSpPr txBox="1"/>
          <p:nvPr/>
        </p:nvSpPr>
        <p:spPr>
          <a:xfrm>
            <a:off x="6264350" y="5236191"/>
            <a:ext cx="35921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-&gt; Y is independent of X -&gt; Z</a:t>
            </a:r>
          </a:p>
          <a:p>
            <a:r>
              <a:rPr lang="en-US" dirty="0"/>
              <a:t>so multiple values are dependent in </a:t>
            </a:r>
          </a:p>
          <a:p>
            <a:r>
              <a:rPr lang="en-US" dirty="0"/>
              <a:t>table that should probably not be</a:t>
            </a:r>
          </a:p>
        </p:txBody>
      </p:sp>
    </p:spTree>
    <p:extLst>
      <p:ext uri="{BB962C8B-B14F-4D97-AF65-F5344CB8AC3E}">
        <p14:creationId xmlns:p14="http://schemas.microsoft.com/office/powerpoint/2010/main" val="3324736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Anomalies Examples</a:t>
            </a:r>
          </a:p>
        </p:txBody>
      </p:sp>
      <p:graphicFrame>
        <p:nvGraphicFramePr>
          <p:cNvPr id="50237" name="Group 61"/>
          <p:cNvGraphicFramePr>
            <a:graphicFrameLocks noGrp="1"/>
          </p:cNvGraphicFramePr>
          <p:nvPr>
            <p:ph type="tbl" idx="1"/>
          </p:nvPr>
        </p:nvGraphicFramePr>
        <p:xfrm>
          <a:off x="2209800" y="1981200"/>
          <a:ext cx="7736650" cy="3688080"/>
        </p:xfrm>
        <a:graphic>
          <a:graphicData uri="http://schemas.openxmlformats.org/drawingml/2006/table">
            <a:tbl>
              <a:tblPr/>
              <a:tblGrid>
                <a:gridCol w="22816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8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981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858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sng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COURSE#</a:t>
                      </a:r>
                      <a:r>
                        <a:rPr kumimoji="0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(PK)</a:t>
                      </a:r>
                      <a:endParaRPr kumimoji="0" lang="en-US" altLang="en-US" sz="2800" b="0" i="0" u="sng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sng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SECTION#</a:t>
                      </a:r>
                      <a:r>
                        <a:rPr kumimoji="0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(PK)</a:t>
                      </a:r>
                      <a:endParaRPr kumimoji="0" lang="en-US" altLang="en-US" sz="2800" b="0" i="0" u="sng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C_NAME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58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CSIT420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072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Database Design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58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CSIT420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073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Database Design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58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CSIT520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072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Advanced Database Design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58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CSIT420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074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Database Design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altLang="en-US"/>
              <a:t>CIS 564</a:t>
            </a:r>
          </a:p>
        </p:txBody>
      </p:sp>
      <p:sp>
        <p:nvSpPr>
          <p:cNvPr id="5" name="Rectangle 4"/>
          <p:cNvSpPr/>
          <p:nvPr/>
        </p:nvSpPr>
        <p:spPr>
          <a:xfrm>
            <a:off x="2209800" y="1611868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en-US" dirty="0"/>
              <a:t>TABLE: COURSES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09861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5452E-DE45-AC43-A4E8-7EAE45B04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63B52-5D6D-FD4C-A4B9-BED47BCFA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60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16FD02-BA82-084C-9444-9DC87FBC6C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1" y="1828801"/>
            <a:ext cx="8272203" cy="388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01793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Normalization should be part of the design process</a:t>
            </a:r>
          </a:p>
          <a:p>
            <a:pPr marL="0" indent="0" eaLnBrk="1" hangingPunct="1">
              <a:buNone/>
            </a:pPr>
            <a:endParaRPr lang="en-US" dirty="0">
              <a:cs typeface="Times New Roman" charset="0"/>
            </a:endParaRP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Proposed entities must meet required normal forms before table structures are created</a:t>
            </a:r>
          </a:p>
          <a:p>
            <a:pPr marL="0" indent="0" eaLnBrk="1" hangingPunct="1">
              <a:buNone/>
            </a:pPr>
            <a:endParaRPr lang="en-US" dirty="0">
              <a:cs typeface="Times New Roman" charset="0"/>
            </a:endParaRP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Principles and normalization procedures must be understood to redesign and modify databases</a:t>
            </a:r>
          </a:p>
          <a:p>
            <a:pPr marL="457200" lvl="1" indent="0" eaLnBrk="1" hangingPunct="1">
              <a:buNone/>
            </a:pPr>
            <a:endParaRPr lang="en-US" dirty="0">
              <a:cs typeface="Times New Roman" charset="0"/>
            </a:endParaRPr>
          </a:p>
          <a:p>
            <a:pPr marL="457200" lvl="1" indent="0" eaLnBrk="1" hangingPunct="1">
              <a:buNone/>
            </a:pPr>
            <a:r>
              <a:rPr lang="en-US" dirty="0">
                <a:cs typeface="Times New Roman" charset="0"/>
              </a:rPr>
              <a:t>ERD is created through an iterative process</a:t>
            </a:r>
          </a:p>
          <a:p>
            <a:pPr marL="457200" lvl="1" indent="0" eaLnBrk="1" hangingPunct="1">
              <a:buNone/>
            </a:pPr>
            <a:r>
              <a:rPr lang="en-US" dirty="0">
                <a:cs typeface="Times New Roman" charset="0"/>
              </a:rPr>
              <a:t>Normalization focuses on the characteristics of specific entities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61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730FC45-ECC1-5F41-B009-A4E76711F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 and Database Design</a:t>
            </a:r>
          </a:p>
        </p:txBody>
      </p:sp>
    </p:spTree>
    <p:extLst>
      <p:ext uri="{BB962C8B-B14F-4D97-AF65-F5344CB8AC3E}">
        <p14:creationId xmlns:p14="http://schemas.microsoft.com/office/powerpoint/2010/main" val="18834987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Denormalization</a:t>
            </a:r>
          </a:p>
        </p:txBody>
      </p:sp>
      <p:sp>
        <p:nvSpPr>
          <p:cNvPr id="52227" name="Content Placeholder 2"/>
          <p:cNvSpPr>
            <a:spLocks noGrp="1"/>
          </p:cNvSpPr>
          <p:nvPr>
            <p:ph idx="1"/>
          </p:nvPr>
        </p:nvSpPr>
        <p:spPr>
          <a:xfrm>
            <a:off x="838199" y="1825624"/>
            <a:ext cx="10929079" cy="477004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Design goals</a:t>
            </a: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	Creation of normalized relations.</a:t>
            </a: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	Processing requirements and speed.</a:t>
            </a:r>
          </a:p>
          <a:p>
            <a:pPr marL="0" indent="0" eaLnBrk="1" hangingPunct="1">
              <a:buNone/>
            </a:pPr>
            <a:endParaRPr lang="en-US" dirty="0">
              <a:cs typeface="Times New Roman" charset="0"/>
            </a:endParaRP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Number of database tables expands when tables are decomposed to conform to normalization requirements.</a:t>
            </a: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  <a:sym typeface="Wingdings" charset="0"/>
              </a:rPr>
              <a:t>Joining a larger number of tables:</a:t>
            </a: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  <a:sym typeface="Wingdings" charset="0"/>
              </a:rPr>
              <a:t>	Takes additional input/output (I/O) operations and processing logic</a:t>
            </a:r>
          </a:p>
          <a:p>
            <a:pPr marL="0" indent="0" eaLnBrk="1" hangingPunct="1">
              <a:buNone/>
            </a:pPr>
            <a:r>
              <a:rPr lang="en-US" dirty="0">
                <a:cs typeface="Times New Roman" charset="0"/>
                <a:sym typeface="Wingdings" charset="0"/>
              </a:rPr>
              <a:t>	Reduces system speed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3092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155788-56AA-684A-BE21-FE5AF128B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63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3F91FF-0EE7-9443-906A-069E13DF15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33" y="194872"/>
            <a:ext cx="11376002" cy="590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697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1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dirty="0">
                <a:cs typeface="Times New Roman" charset="0"/>
              </a:rPr>
              <a:t>Defects in unnormalized tables</a:t>
            </a:r>
          </a:p>
          <a:p>
            <a:pPr marL="457200" lvl="1" indent="0" eaLnBrk="1" hangingPunct="1">
              <a:buNone/>
            </a:pPr>
            <a:endParaRPr lang="en-US" sz="2800" dirty="0">
              <a:cs typeface="Times New Roman" charset="0"/>
            </a:endParaRPr>
          </a:p>
          <a:p>
            <a:pPr marL="457200" lvl="1" indent="0" eaLnBrk="1" hangingPunct="1">
              <a:buNone/>
            </a:pPr>
            <a:r>
              <a:rPr lang="en-US" sz="2800" dirty="0">
                <a:cs typeface="Times New Roman" charset="0"/>
              </a:rPr>
              <a:t>Data updates are less efficient because tables are larger</a:t>
            </a:r>
          </a:p>
          <a:p>
            <a:pPr marL="457200" lvl="1" indent="0" eaLnBrk="1" hangingPunct="1">
              <a:buNone/>
            </a:pPr>
            <a:endParaRPr lang="en-US" sz="2800" dirty="0">
              <a:cs typeface="Times New Roman" charset="0"/>
            </a:endParaRPr>
          </a:p>
          <a:p>
            <a:pPr marL="457200" lvl="1" indent="0" eaLnBrk="1" hangingPunct="1">
              <a:buNone/>
            </a:pPr>
            <a:r>
              <a:rPr lang="en-US" sz="2800" dirty="0">
                <a:cs typeface="Times New Roman" charset="0"/>
              </a:rPr>
              <a:t>Indexing is more cumbersome</a:t>
            </a:r>
          </a:p>
          <a:p>
            <a:pPr marL="457200" lvl="1" indent="0" eaLnBrk="1" hangingPunct="1">
              <a:buNone/>
            </a:pPr>
            <a:endParaRPr lang="en-US" sz="2800" dirty="0">
              <a:cs typeface="Times New Roman" charset="0"/>
            </a:endParaRPr>
          </a:p>
          <a:p>
            <a:pPr marL="457200" lvl="1" indent="0" eaLnBrk="1" hangingPunct="1">
              <a:buNone/>
            </a:pPr>
            <a:r>
              <a:rPr lang="en-US" sz="2800" dirty="0">
                <a:cs typeface="Times New Roman" charset="0"/>
              </a:rPr>
              <a:t>No simple strategies for creating virtual tables known as views.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64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50938C2-50A0-0543-B02A-A904B4DF8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Denormalization</a:t>
            </a:r>
          </a:p>
        </p:txBody>
      </p:sp>
    </p:spTree>
    <p:extLst>
      <p:ext uri="{BB962C8B-B14F-4D97-AF65-F5344CB8AC3E}">
        <p14:creationId xmlns:p14="http://schemas.microsoft.com/office/powerpoint/2010/main" val="4687442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Times New Roman" charset="0"/>
                <a:cs typeface="Times New Roman" charset="0"/>
              </a:rPr>
              <a:t>Data-Modeling Checklist</a:t>
            </a:r>
          </a:p>
        </p:txBody>
      </p:sp>
      <p:sp>
        <p:nvSpPr>
          <p:cNvPr id="54275" name="TextBox 2"/>
          <p:cNvSpPr txBox="1">
            <a:spLocks noChangeArrowheads="1"/>
          </p:cNvSpPr>
          <p:nvPr/>
        </p:nvSpPr>
        <p:spPr bwMode="auto">
          <a:xfrm>
            <a:off x="9753600" y="5839919"/>
            <a:ext cx="160020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Georgia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000" dirty="0">
                <a:latin typeface="Times New Roman" charset="0"/>
                <a:cs typeface="Times New Roman" charset="0"/>
              </a:rPr>
              <a:t>Cengage Learning © 2015</a:t>
            </a:r>
          </a:p>
        </p:txBody>
      </p:sp>
      <p:pic>
        <p:nvPicPr>
          <p:cNvPr id="54276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238" y="2401915"/>
            <a:ext cx="10787523" cy="1658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06186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Times New Roman" charset="0"/>
                <a:cs typeface="Times New Roman" charset="0"/>
              </a:rPr>
              <a:t>Data-Modeling Checklist</a:t>
            </a:r>
          </a:p>
        </p:txBody>
      </p:sp>
      <p:sp>
        <p:nvSpPr>
          <p:cNvPr id="55299" name="TextBox 2"/>
          <p:cNvSpPr txBox="1">
            <a:spLocks noChangeArrowheads="1"/>
          </p:cNvSpPr>
          <p:nvPr/>
        </p:nvSpPr>
        <p:spPr bwMode="auto">
          <a:xfrm>
            <a:off x="8991600" y="5592763"/>
            <a:ext cx="16002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Georgia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000">
                <a:latin typeface="Times New Roman" charset="0"/>
                <a:cs typeface="Times New Roman" charset="0"/>
              </a:rPr>
              <a:t>Cengage Learning © 2015</a:t>
            </a:r>
          </a:p>
        </p:txBody>
      </p:sp>
      <p:pic>
        <p:nvPicPr>
          <p:cNvPr id="55300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776414"/>
            <a:ext cx="8991600" cy="378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74975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Times New Roman" charset="0"/>
                <a:cs typeface="Times New Roman" charset="0"/>
              </a:rPr>
              <a:t>Data-Modeling Checklist</a:t>
            </a:r>
          </a:p>
        </p:txBody>
      </p:sp>
      <p:sp>
        <p:nvSpPr>
          <p:cNvPr id="56323" name="TextBox 2"/>
          <p:cNvSpPr txBox="1">
            <a:spLocks noChangeArrowheads="1"/>
          </p:cNvSpPr>
          <p:nvPr/>
        </p:nvSpPr>
        <p:spPr bwMode="auto">
          <a:xfrm>
            <a:off x="8991600" y="5334001"/>
            <a:ext cx="160020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Georgia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000">
                <a:latin typeface="Times New Roman" charset="0"/>
                <a:cs typeface="Times New Roman" charset="0"/>
              </a:rPr>
              <a:t>Cengage Learning © 2015</a:t>
            </a:r>
          </a:p>
        </p:txBody>
      </p:sp>
      <p:pic>
        <p:nvPicPr>
          <p:cNvPr id="56324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2089150"/>
            <a:ext cx="8991600" cy="316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84113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Times New Roman" charset="0"/>
                <a:cs typeface="Times New Roman" charset="0"/>
              </a:rPr>
              <a:t>Data-Modeling Checklist</a:t>
            </a:r>
          </a:p>
        </p:txBody>
      </p:sp>
      <p:sp>
        <p:nvSpPr>
          <p:cNvPr id="57347" name="TextBox 2"/>
          <p:cNvSpPr txBox="1">
            <a:spLocks noChangeArrowheads="1"/>
          </p:cNvSpPr>
          <p:nvPr/>
        </p:nvSpPr>
        <p:spPr bwMode="auto">
          <a:xfrm>
            <a:off x="8991600" y="4824413"/>
            <a:ext cx="16002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Georgia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000">
                <a:latin typeface="Times New Roman" charset="0"/>
                <a:cs typeface="Times New Roman" charset="0"/>
              </a:rPr>
              <a:t>Cengage Learning © 2015</a:t>
            </a:r>
          </a:p>
        </p:txBody>
      </p:sp>
      <p:pic>
        <p:nvPicPr>
          <p:cNvPr id="57348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2438400"/>
            <a:ext cx="8991600" cy="2287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62558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393E83-4E04-A044-96DD-9078DF886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69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3B1732-EFC8-064E-A218-68769FB12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2590800"/>
            <a:ext cx="9085385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207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Insertion Anomaly</a:t>
            </a:r>
          </a:p>
        </p:txBody>
      </p:sp>
      <p:graphicFrame>
        <p:nvGraphicFramePr>
          <p:cNvPr id="52257" name="Group 3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9942310"/>
              </p:ext>
            </p:extLst>
          </p:nvPr>
        </p:nvGraphicFramePr>
        <p:xfrm>
          <a:off x="1981200" y="1872343"/>
          <a:ext cx="8229600" cy="1828800"/>
        </p:xfrm>
        <a:graphic>
          <a:graphicData uri="http://schemas.openxmlformats.org/drawingml/2006/table">
            <a:tbl>
              <a:tblPr/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13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sng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COURSE#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(PK)</a:t>
                      </a:r>
                    </a:p>
                  </a:txBody>
                  <a:tcPr marL="96819" marR="9681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sng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SECTION#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(PK)</a:t>
                      </a:r>
                      <a:endParaRPr kumimoji="0" lang="en-US" altLang="en-US" sz="1800" b="0" i="0" u="sng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C_NAME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13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CSIT420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6819" marR="9681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072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Database Design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13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CSIT420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6819" marR="9681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073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Database Design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13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CSIT520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6819" marR="9681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072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Advanced Database Design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13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CSIT420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6819" marR="9681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074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Database Design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1905000" y="3968976"/>
            <a:ext cx="83058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800" dirty="0">
                <a:latin typeface="Garamond" panose="02020404030301010803" pitchFamily="18" charset="0"/>
              </a:rPr>
              <a:t>Suppose our university has approved a new course called CSIT421: SQL &amp; PL/SQL.</a:t>
            </a:r>
            <a:br>
              <a:rPr lang="en-US" altLang="en-US" sz="2800" dirty="0">
                <a:latin typeface="Garamond" panose="02020404030301010803" pitchFamily="18" charset="0"/>
              </a:rPr>
            </a:br>
            <a:br>
              <a:rPr lang="en-US" altLang="en-US" sz="2800" dirty="0">
                <a:latin typeface="Garamond" panose="02020404030301010803" pitchFamily="18" charset="0"/>
              </a:rPr>
            </a:br>
            <a:r>
              <a:rPr lang="en-US" altLang="en-US" sz="2800" dirty="0">
                <a:latin typeface="Garamond" panose="02020404030301010803" pitchFamily="18" charset="0"/>
              </a:rPr>
              <a:t>Can this information about the new course be entered into COURSE in its present form? Why?</a:t>
            </a:r>
            <a:endParaRPr lang="en-US" sz="2800" dirty="0">
              <a:latin typeface="Garamond" panose="02020404030301010803" pitchFamily="18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970314" y="1492123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en-US" dirty="0"/>
              <a:t>TABLE: COURSES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506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393E83-4E04-A044-96DD-9078DF886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70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3B1732-EFC8-064E-A218-68769FB12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367" y="627321"/>
            <a:ext cx="9085385" cy="762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68CA13D-4A61-DD4D-A642-B50DE628FC63}"/>
              </a:ext>
            </a:extLst>
          </p:cNvPr>
          <p:cNvSpPr txBox="1"/>
          <p:nvPr/>
        </p:nvSpPr>
        <p:spPr>
          <a:xfrm>
            <a:off x="6666553" y="2875111"/>
            <a:ext cx="2366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 which normal form?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E9DD60-1D01-9B4D-AA04-9B2573A90263}"/>
              </a:ext>
            </a:extLst>
          </p:cNvPr>
          <p:cNvSpPr txBox="1"/>
          <p:nvPr/>
        </p:nvSpPr>
        <p:spPr>
          <a:xfrm>
            <a:off x="6070235" y="3566745"/>
            <a:ext cx="3550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are the partial dependencies?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9BA30F-63B4-E84E-8B0E-28F20FD97F0F}"/>
              </a:ext>
            </a:extLst>
          </p:cNvPr>
          <p:cNvSpPr txBox="1"/>
          <p:nvPr/>
        </p:nvSpPr>
        <p:spPr>
          <a:xfrm>
            <a:off x="6080869" y="4328745"/>
            <a:ext cx="3819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are the transitive dependencies?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EAE7C4-C329-744E-8825-616F1F6195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0" y="1868229"/>
            <a:ext cx="27940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043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Deletion Anomaly</a:t>
            </a:r>
          </a:p>
        </p:txBody>
      </p:sp>
      <p:graphicFrame>
        <p:nvGraphicFramePr>
          <p:cNvPr id="53251" name="Group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6735254"/>
              </p:ext>
            </p:extLst>
          </p:nvPr>
        </p:nvGraphicFramePr>
        <p:xfrm>
          <a:off x="1981200" y="1936301"/>
          <a:ext cx="8229600" cy="1828800"/>
        </p:xfrm>
        <a:graphic>
          <a:graphicData uri="http://schemas.openxmlformats.org/drawingml/2006/table">
            <a:tbl>
              <a:tblPr/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13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sng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COURSE#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(PK)</a:t>
                      </a:r>
                      <a:endParaRPr kumimoji="0" lang="en-US" altLang="en-US" sz="1800" b="0" i="0" u="sng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6819" marR="9681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sng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SECTION#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(PK)</a:t>
                      </a:r>
                      <a:endParaRPr kumimoji="0" lang="en-US" altLang="en-US" sz="1800" b="0" i="0" u="sng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C_NAME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13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CSIT420</a:t>
                      </a:r>
                    </a:p>
                  </a:txBody>
                  <a:tcPr marL="96819" marR="9681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072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Database Design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13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CSIT420</a:t>
                      </a:r>
                    </a:p>
                  </a:txBody>
                  <a:tcPr marL="96819" marR="9681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073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Database Design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13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CSIT520</a:t>
                      </a:r>
                    </a:p>
                  </a:txBody>
                  <a:tcPr marL="96819" marR="9681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072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Advanced Database Design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13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CSIT420</a:t>
                      </a:r>
                    </a:p>
                  </a:txBody>
                  <a:tcPr marL="96819" marR="9681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074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Database Design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1839685" y="4010714"/>
            <a:ext cx="86868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800" dirty="0">
                <a:latin typeface="Garamond" panose="02020404030301010803" pitchFamily="18" charset="0"/>
              </a:rPr>
              <a:t>Suppose not enough students enrolled for the course CSIT520 which had only one section 072. The school decides to drop this section and CSIT520 from the table COURSE.  </a:t>
            </a:r>
          </a:p>
          <a:p>
            <a:endParaRPr lang="en-US" altLang="en-US" sz="2800" dirty="0">
              <a:latin typeface="Garamond" panose="02020404030301010803" pitchFamily="18" charset="0"/>
            </a:endParaRPr>
          </a:p>
          <a:p>
            <a:r>
              <a:rPr lang="en-US" sz="2800" dirty="0">
                <a:latin typeface="Garamond" panose="02020404030301010803" pitchFamily="18" charset="0"/>
              </a:rPr>
              <a:t>Can this be accomplished? What are the consequences?</a:t>
            </a:r>
          </a:p>
        </p:txBody>
      </p:sp>
      <p:sp>
        <p:nvSpPr>
          <p:cNvPr id="8" name="Rectangle 7"/>
          <p:cNvSpPr/>
          <p:nvPr/>
        </p:nvSpPr>
        <p:spPr>
          <a:xfrm>
            <a:off x="1981200" y="1566969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en-US" dirty="0"/>
              <a:t>TABLE: COURSES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244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Update Anomaly</a:t>
            </a:r>
          </a:p>
        </p:txBody>
      </p:sp>
      <p:graphicFrame>
        <p:nvGraphicFramePr>
          <p:cNvPr id="54275" name="Group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6326266"/>
              </p:ext>
            </p:extLst>
          </p:nvPr>
        </p:nvGraphicFramePr>
        <p:xfrm>
          <a:off x="1981200" y="2194719"/>
          <a:ext cx="8229600" cy="1828800"/>
        </p:xfrm>
        <a:graphic>
          <a:graphicData uri="http://schemas.openxmlformats.org/drawingml/2006/table">
            <a:tbl>
              <a:tblPr/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13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sng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COURSE#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(PK)</a:t>
                      </a:r>
                      <a:endParaRPr kumimoji="0" lang="en-US" altLang="en-US" sz="1800" b="0" i="0" u="sng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6819" marR="9681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sng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SECTION#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(PK)</a:t>
                      </a:r>
                      <a:endParaRPr kumimoji="0" lang="en-US" altLang="en-US" sz="1800" b="0" i="0" u="sng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C_NAME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13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CSIT420</a:t>
                      </a:r>
                    </a:p>
                  </a:txBody>
                  <a:tcPr marL="96819" marR="9681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072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Database Design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13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CSIT420</a:t>
                      </a:r>
                    </a:p>
                  </a:txBody>
                  <a:tcPr marL="96819" marR="9681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073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Database Design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13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CSIT520</a:t>
                      </a:r>
                    </a:p>
                  </a:txBody>
                  <a:tcPr marL="96819" marR="9681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072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Advanced Database Design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13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CSIT420</a:t>
                      </a:r>
                    </a:p>
                  </a:txBody>
                  <a:tcPr marL="96819" marR="9681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074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Database Design</a:t>
                      </a:r>
                    </a:p>
                  </a:txBody>
                  <a:tcPr marL="96819" marR="9681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1839686" y="4109581"/>
            <a:ext cx="82296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800" dirty="0">
                <a:latin typeface="Garamond" panose="02020404030301010803" pitchFamily="18" charset="0"/>
              </a:rPr>
              <a:t>Suppose course name for CSIT420 is changed to Database Theory.</a:t>
            </a:r>
          </a:p>
          <a:p>
            <a:endParaRPr lang="en-US" altLang="en-US" sz="2800" dirty="0">
              <a:latin typeface="Garamond" panose="02020404030301010803" pitchFamily="18" charset="0"/>
            </a:endParaRPr>
          </a:p>
          <a:p>
            <a:r>
              <a:rPr lang="en-US" altLang="en-US" sz="2800" dirty="0">
                <a:latin typeface="Garamond" panose="02020404030301010803" pitchFamily="18" charset="0"/>
              </a:rPr>
              <a:t>How many times do you have to make this change in the COURSE table in its current form? </a:t>
            </a:r>
            <a:endParaRPr lang="en-US" sz="2800" dirty="0">
              <a:latin typeface="Garamond" panose="02020404030301010803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981200" y="1825387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en-US" dirty="0"/>
              <a:t>TABLE: COURSES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941FE-DB72-2149-A072-8CF4451EBF4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2495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36362B2F-190C-9C4B-8A9B-F9F15F4757CE}" vid="{2DA22A45-C3A3-9C46-ACCB-45C41E67F0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323</TotalTime>
  <Words>2281</Words>
  <Application>Microsoft Macintosh PowerPoint</Application>
  <PresentationFormat>Widescreen</PresentationFormat>
  <Paragraphs>511</Paragraphs>
  <Slides>70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8" baseType="lpstr">
      <vt:lpstr>Arial</vt:lpstr>
      <vt:lpstr>Calibri</vt:lpstr>
      <vt:lpstr>Consolas</vt:lpstr>
      <vt:lpstr>Futura Medium</vt:lpstr>
      <vt:lpstr>Garamond</vt:lpstr>
      <vt:lpstr>Times New Roman</vt:lpstr>
      <vt:lpstr>Office Theme</vt:lpstr>
      <vt:lpstr>Worksheet</vt:lpstr>
      <vt:lpstr>Normalization</vt:lpstr>
      <vt:lpstr>Class Outline For Today</vt:lpstr>
      <vt:lpstr>Learning Objectives</vt:lpstr>
      <vt:lpstr>Normalization</vt:lpstr>
      <vt:lpstr>Database Anomalies</vt:lpstr>
      <vt:lpstr>Anomalies Examples</vt:lpstr>
      <vt:lpstr>Insertion Anomaly</vt:lpstr>
      <vt:lpstr>Deletion Anomaly</vt:lpstr>
      <vt:lpstr>Update Anomaly</vt:lpstr>
      <vt:lpstr>Major Goal of Database Design</vt:lpstr>
      <vt:lpstr>Keys!!</vt:lpstr>
      <vt:lpstr>Keys!!</vt:lpstr>
      <vt:lpstr>Keys!!</vt:lpstr>
      <vt:lpstr>Keys!!</vt:lpstr>
      <vt:lpstr>Keys!!</vt:lpstr>
      <vt:lpstr>Keys!!</vt:lpstr>
      <vt:lpstr>Quiz Super Key</vt:lpstr>
      <vt:lpstr>Candidate and Super Key</vt:lpstr>
      <vt:lpstr>Candidate and Super Key</vt:lpstr>
      <vt:lpstr>Normalization</vt:lpstr>
      <vt:lpstr>Need for Normalization</vt:lpstr>
      <vt:lpstr>Normalization Process</vt:lpstr>
      <vt:lpstr>Normalization Process</vt:lpstr>
      <vt:lpstr>Normalization Process</vt:lpstr>
      <vt:lpstr>Normal Forms</vt:lpstr>
      <vt:lpstr>PowerPoint Presentation</vt:lpstr>
      <vt:lpstr>Functional Dependence</vt:lpstr>
      <vt:lpstr>Functional Dependence Concepts</vt:lpstr>
      <vt:lpstr>Functional Dependence (Example)</vt:lpstr>
      <vt:lpstr>Dependencies: Definitions</vt:lpstr>
      <vt:lpstr>Dependencies: Definitions</vt:lpstr>
      <vt:lpstr>Conversion to First Normal Form</vt:lpstr>
      <vt:lpstr>Repeating Groups</vt:lpstr>
      <vt:lpstr>Conversion to First Normal Form (1NF)</vt:lpstr>
      <vt:lpstr>Moving to 1NF: ASSIGNMENT Table</vt:lpstr>
      <vt:lpstr>Dependency Diagram</vt:lpstr>
      <vt:lpstr>1NF Dependency Diagram</vt:lpstr>
      <vt:lpstr>Conversion to Second Normal Form (2NF)</vt:lpstr>
      <vt:lpstr>Second Normal Form (2NF) Conversion Results</vt:lpstr>
      <vt:lpstr>Conversion to Third Normal Form (3NF)</vt:lpstr>
      <vt:lpstr>Third Normal Form (3NF) Conversion</vt:lpstr>
      <vt:lpstr>3NF Eliminated Transitive Dependencies</vt:lpstr>
      <vt:lpstr>Requirements for Good Normalized Set of Tables</vt:lpstr>
      <vt:lpstr>Requirements for Good Normalized Set of Tables</vt:lpstr>
      <vt:lpstr>The Completed Database</vt:lpstr>
      <vt:lpstr>PowerPoint Presentation</vt:lpstr>
      <vt:lpstr>PowerPoint Presentation</vt:lpstr>
      <vt:lpstr>PowerPoint Presentation</vt:lpstr>
      <vt:lpstr>Surrogate Keys</vt:lpstr>
      <vt:lpstr>Third Normal Form (3NF) Results</vt:lpstr>
      <vt:lpstr>JOB_CODE</vt:lpstr>
      <vt:lpstr>Third Normal Form (3NF) Results</vt:lpstr>
      <vt:lpstr>EMP_NUM</vt:lpstr>
      <vt:lpstr>Boyce-Codd Normal Form (BCNF)</vt:lpstr>
      <vt:lpstr>PowerPoint Presentation</vt:lpstr>
      <vt:lpstr>PowerPoint Presentation</vt:lpstr>
      <vt:lpstr>PowerPoint Presentation</vt:lpstr>
      <vt:lpstr>Fourth Normal Form (4NF)</vt:lpstr>
      <vt:lpstr>PIZZA EXAMPLE!</vt:lpstr>
      <vt:lpstr>PowerPoint Presentation</vt:lpstr>
      <vt:lpstr>Normalization and Database Design</vt:lpstr>
      <vt:lpstr>Denormalization</vt:lpstr>
      <vt:lpstr>PowerPoint Presentation</vt:lpstr>
      <vt:lpstr>Denormalization</vt:lpstr>
      <vt:lpstr>Data-Modeling Checklist</vt:lpstr>
      <vt:lpstr>Data-Modeling Checklist</vt:lpstr>
      <vt:lpstr>Data-Modeling Checklist</vt:lpstr>
      <vt:lpstr>Data-Modeling Checklist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Normalization</dc:title>
  <dc:creator>Kaltman, Eric</dc:creator>
  <cp:lastModifiedBy>Kaltman, Eric</cp:lastModifiedBy>
  <cp:revision>68</cp:revision>
  <dcterms:created xsi:type="dcterms:W3CDTF">2020-02-28T21:28:14Z</dcterms:created>
  <dcterms:modified xsi:type="dcterms:W3CDTF">2021-03-01T17:16:30Z</dcterms:modified>
</cp:coreProperties>
</file>

<file path=docProps/thumbnail.jpeg>
</file>